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69" r:id="rId17"/>
    <p:sldId id="272" r:id="rId18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1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2C3B4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9371076" y="0"/>
            <a:ext cx="1219200" cy="6858000"/>
          </a:xfrm>
          <a:custGeom>
            <a:avLst/>
            <a:gdLst/>
            <a:ahLst/>
            <a:cxnLst/>
            <a:rect l="l" t="t" r="r" b="b"/>
            <a:pathLst>
              <a:path w="1219200" h="68580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ln w="9144">
            <a:solidFill>
              <a:srgbClr val="2525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7424928" y="3681983"/>
            <a:ext cx="4763770" cy="3176905"/>
          </a:xfrm>
          <a:custGeom>
            <a:avLst/>
            <a:gdLst/>
            <a:ahLst/>
            <a:cxnLst/>
            <a:rect l="l" t="t" r="r" b="b"/>
            <a:pathLst>
              <a:path w="4763770" h="3176904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ln w="9144">
            <a:solidFill>
              <a:srgbClr val="2525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182101" y="0"/>
            <a:ext cx="3007360" cy="6858000"/>
          </a:xfrm>
          <a:custGeom>
            <a:avLst/>
            <a:gdLst/>
            <a:ahLst/>
            <a:cxnLst/>
            <a:rect l="l" t="t" r="r" b="b"/>
            <a:pathLst>
              <a:path w="3007359" h="6858000">
                <a:moveTo>
                  <a:pt x="3006850" y="0"/>
                </a:moveTo>
                <a:lnTo>
                  <a:pt x="2042483" y="0"/>
                </a:lnTo>
                <a:lnTo>
                  <a:pt x="0" y="6857996"/>
                </a:lnTo>
                <a:lnTo>
                  <a:pt x="3006850" y="6857996"/>
                </a:lnTo>
                <a:lnTo>
                  <a:pt x="3006850" y="0"/>
                </a:lnTo>
                <a:close/>
              </a:path>
            </a:pathLst>
          </a:custGeom>
          <a:solidFill>
            <a:srgbClr val="90C225">
              <a:alpha val="3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9604335" y="0"/>
            <a:ext cx="2588260" cy="6858000"/>
          </a:xfrm>
          <a:custGeom>
            <a:avLst/>
            <a:gdLst/>
            <a:ahLst/>
            <a:cxnLst/>
            <a:rect l="l" t="t" r="r" b="b"/>
            <a:pathLst>
              <a:path w="2588259" h="6858000">
                <a:moveTo>
                  <a:pt x="2587664" y="0"/>
                </a:moveTo>
                <a:lnTo>
                  <a:pt x="0" y="0"/>
                </a:lnTo>
                <a:lnTo>
                  <a:pt x="1208190" y="6857996"/>
                </a:lnTo>
                <a:lnTo>
                  <a:pt x="2587664" y="6857996"/>
                </a:lnTo>
                <a:lnTo>
                  <a:pt x="2587664" y="0"/>
                </a:lnTo>
                <a:close/>
              </a:path>
            </a:pathLst>
          </a:custGeom>
          <a:solidFill>
            <a:srgbClr val="90C225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932164" y="3048000"/>
            <a:ext cx="3260090" cy="3810000"/>
          </a:xfrm>
          <a:custGeom>
            <a:avLst/>
            <a:gdLst/>
            <a:ahLst/>
            <a:cxnLst/>
            <a:rect l="l" t="t" r="r" b="b"/>
            <a:pathLst>
              <a:path w="3260090" h="3810000">
                <a:moveTo>
                  <a:pt x="3259835" y="0"/>
                </a:moveTo>
                <a:lnTo>
                  <a:pt x="0" y="3809999"/>
                </a:lnTo>
                <a:lnTo>
                  <a:pt x="3259835" y="3809999"/>
                </a:lnTo>
                <a:lnTo>
                  <a:pt x="3259835" y="0"/>
                </a:lnTo>
                <a:close/>
              </a:path>
            </a:pathLst>
          </a:custGeom>
          <a:solidFill>
            <a:srgbClr val="539F20">
              <a:alpha val="7215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9337790" y="0"/>
            <a:ext cx="2851785" cy="6858000"/>
          </a:xfrm>
          <a:custGeom>
            <a:avLst/>
            <a:gdLst/>
            <a:ahLst/>
            <a:cxnLst/>
            <a:rect l="l" t="t" r="r" b="b"/>
            <a:pathLst>
              <a:path w="2851784" h="6858000">
                <a:moveTo>
                  <a:pt x="2851161" y="0"/>
                </a:moveTo>
                <a:lnTo>
                  <a:pt x="0" y="0"/>
                </a:lnTo>
                <a:lnTo>
                  <a:pt x="2467620" y="6857996"/>
                </a:lnTo>
                <a:lnTo>
                  <a:pt x="2851161" y="6857996"/>
                </a:lnTo>
                <a:lnTo>
                  <a:pt x="2851161" y="0"/>
                </a:lnTo>
                <a:close/>
              </a:path>
            </a:pathLst>
          </a:custGeom>
          <a:solidFill>
            <a:srgbClr val="3E7818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0898125" y="0"/>
            <a:ext cx="1290955" cy="6858000"/>
          </a:xfrm>
          <a:custGeom>
            <a:avLst/>
            <a:gdLst/>
            <a:ahLst/>
            <a:cxnLst/>
            <a:rect l="l" t="t" r="r" b="b"/>
            <a:pathLst>
              <a:path w="1290954" h="6858000">
                <a:moveTo>
                  <a:pt x="1290827" y="0"/>
                </a:moveTo>
                <a:lnTo>
                  <a:pt x="1018958" y="0"/>
                </a:lnTo>
                <a:lnTo>
                  <a:pt x="0" y="6857996"/>
                </a:lnTo>
                <a:lnTo>
                  <a:pt x="1290827" y="6857996"/>
                </a:lnTo>
                <a:lnTo>
                  <a:pt x="1290827" y="0"/>
                </a:lnTo>
                <a:close/>
              </a:path>
            </a:pathLst>
          </a:custGeom>
          <a:solidFill>
            <a:srgbClr val="C0E374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940749" y="0"/>
            <a:ext cx="1248410" cy="6858000"/>
          </a:xfrm>
          <a:custGeom>
            <a:avLst/>
            <a:gdLst/>
            <a:ahLst/>
            <a:cxnLst/>
            <a:rect l="l" t="t" r="r" b="b"/>
            <a:pathLst>
              <a:path w="1248409" h="6858000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10372344" y="3590543"/>
            <a:ext cx="1816735" cy="3267710"/>
          </a:xfrm>
          <a:custGeom>
            <a:avLst/>
            <a:gdLst/>
            <a:ahLst/>
            <a:cxnLst/>
            <a:rect l="l" t="t" r="r" b="b"/>
            <a:pathLst>
              <a:path w="1816734" h="3267709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0" y="4012691"/>
            <a:ext cx="448309" cy="2845435"/>
          </a:xfrm>
          <a:custGeom>
            <a:avLst/>
            <a:gdLst/>
            <a:ahLst/>
            <a:cxnLst/>
            <a:rect l="l" t="t" r="r" b="b"/>
            <a:pathLst>
              <a:path w="448309" h="2845434">
                <a:moveTo>
                  <a:pt x="0" y="0"/>
                </a:moveTo>
                <a:lnTo>
                  <a:pt x="0" y="2845307"/>
                </a:lnTo>
                <a:lnTo>
                  <a:pt x="448056" y="2845307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5096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90C225"/>
                </a:solidFill>
                <a:latin typeface="Gabriola"/>
                <a:cs typeface="Gabriol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90C225"/>
                </a:solidFill>
                <a:latin typeface="Gabriola"/>
                <a:cs typeface="Gabriol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90C225"/>
                </a:solidFill>
                <a:latin typeface="Gabriola"/>
                <a:cs typeface="Gabriol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2C3B4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9371076" y="0"/>
            <a:ext cx="1219200" cy="6858000"/>
          </a:xfrm>
          <a:custGeom>
            <a:avLst/>
            <a:gdLst/>
            <a:ahLst/>
            <a:cxnLst/>
            <a:rect l="l" t="t" r="r" b="b"/>
            <a:pathLst>
              <a:path w="1219200" h="68580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ln w="9144">
            <a:solidFill>
              <a:srgbClr val="2525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7424928" y="3681983"/>
            <a:ext cx="4763770" cy="3176905"/>
          </a:xfrm>
          <a:custGeom>
            <a:avLst/>
            <a:gdLst/>
            <a:ahLst/>
            <a:cxnLst/>
            <a:rect l="l" t="t" r="r" b="b"/>
            <a:pathLst>
              <a:path w="4763770" h="3176904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ln w="9144">
            <a:solidFill>
              <a:srgbClr val="2525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182101" y="0"/>
            <a:ext cx="3007360" cy="6858000"/>
          </a:xfrm>
          <a:custGeom>
            <a:avLst/>
            <a:gdLst/>
            <a:ahLst/>
            <a:cxnLst/>
            <a:rect l="l" t="t" r="r" b="b"/>
            <a:pathLst>
              <a:path w="3007359" h="6858000">
                <a:moveTo>
                  <a:pt x="3006850" y="0"/>
                </a:moveTo>
                <a:lnTo>
                  <a:pt x="2042483" y="0"/>
                </a:lnTo>
                <a:lnTo>
                  <a:pt x="0" y="6857996"/>
                </a:lnTo>
                <a:lnTo>
                  <a:pt x="3006850" y="6857996"/>
                </a:lnTo>
                <a:lnTo>
                  <a:pt x="3006850" y="0"/>
                </a:lnTo>
                <a:close/>
              </a:path>
            </a:pathLst>
          </a:custGeom>
          <a:solidFill>
            <a:srgbClr val="90C225">
              <a:alpha val="3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9604335" y="0"/>
            <a:ext cx="2588260" cy="6858000"/>
          </a:xfrm>
          <a:custGeom>
            <a:avLst/>
            <a:gdLst/>
            <a:ahLst/>
            <a:cxnLst/>
            <a:rect l="l" t="t" r="r" b="b"/>
            <a:pathLst>
              <a:path w="2588259" h="6858000">
                <a:moveTo>
                  <a:pt x="2587664" y="0"/>
                </a:moveTo>
                <a:lnTo>
                  <a:pt x="0" y="0"/>
                </a:lnTo>
                <a:lnTo>
                  <a:pt x="1208190" y="6857996"/>
                </a:lnTo>
                <a:lnTo>
                  <a:pt x="2587664" y="6857996"/>
                </a:lnTo>
                <a:lnTo>
                  <a:pt x="2587664" y="0"/>
                </a:lnTo>
                <a:close/>
              </a:path>
            </a:pathLst>
          </a:custGeom>
          <a:solidFill>
            <a:srgbClr val="90C225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932164" y="3048000"/>
            <a:ext cx="3260090" cy="3810000"/>
          </a:xfrm>
          <a:custGeom>
            <a:avLst/>
            <a:gdLst/>
            <a:ahLst/>
            <a:cxnLst/>
            <a:rect l="l" t="t" r="r" b="b"/>
            <a:pathLst>
              <a:path w="3260090" h="3810000">
                <a:moveTo>
                  <a:pt x="3259835" y="0"/>
                </a:moveTo>
                <a:lnTo>
                  <a:pt x="0" y="3809999"/>
                </a:lnTo>
                <a:lnTo>
                  <a:pt x="3259835" y="3809999"/>
                </a:lnTo>
                <a:lnTo>
                  <a:pt x="3259835" y="0"/>
                </a:lnTo>
                <a:close/>
              </a:path>
            </a:pathLst>
          </a:custGeom>
          <a:solidFill>
            <a:srgbClr val="539F20">
              <a:alpha val="7215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9337790" y="0"/>
            <a:ext cx="2851785" cy="6858000"/>
          </a:xfrm>
          <a:custGeom>
            <a:avLst/>
            <a:gdLst/>
            <a:ahLst/>
            <a:cxnLst/>
            <a:rect l="l" t="t" r="r" b="b"/>
            <a:pathLst>
              <a:path w="2851784" h="6858000">
                <a:moveTo>
                  <a:pt x="2851161" y="0"/>
                </a:moveTo>
                <a:lnTo>
                  <a:pt x="0" y="0"/>
                </a:lnTo>
                <a:lnTo>
                  <a:pt x="2467620" y="6857996"/>
                </a:lnTo>
                <a:lnTo>
                  <a:pt x="2851161" y="6857996"/>
                </a:lnTo>
                <a:lnTo>
                  <a:pt x="2851161" y="0"/>
                </a:lnTo>
                <a:close/>
              </a:path>
            </a:pathLst>
          </a:custGeom>
          <a:solidFill>
            <a:srgbClr val="3E7818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0898125" y="0"/>
            <a:ext cx="1290955" cy="6858000"/>
          </a:xfrm>
          <a:custGeom>
            <a:avLst/>
            <a:gdLst/>
            <a:ahLst/>
            <a:cxnLst/>
            <a:rect l="l" t="t" r="r" b="b"/>
            <a:pathLst>
              <a:path w="1290954" h="6858000">
                <a:moveTo>
                  <a:pt x="1290827" y="0"/>
                </a:moveTo>
                <a:lnTo>
                  <a:pt x="1018958" y="0"/>
                </a:lnTo>
                <a:lnTo>
                  <a:pt x="0" y="6857996"/>
                </a:lnTo>
                <a:lnTo>
                  <a:pt x="1290827" y="6857996"/>
                </a:lnTo>
                <a:lnTo>
                  <a:pt x="1290827" y="0"/>
                </a:lnTo>
                <a:close/>
              </a:path>
            </a:pathLst>
          </a:custGeom>
          <a:solidFill>
            <a:srgbClr val="C0E374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940749" y="0"/>
            <a:ext cx="1248410" cy="6858000"/>
          </a:xfrm>
          <a:custGeom>
            <a:avLst/>
            <a:gdLst/>
            <a:ahLst/>
            <a:cxnLst/>
            <a:rect l="l" t="t" r="r" b="b"/>
            <a:pathLst>
              <a:path w="1248409" h="6858000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10372344" y="3590543"/>
            <a:ext cx="1816735" cy="3267710"/>
          </a:xfrm>
          <a:custGeom>
            <a:avLst/>
            <a:gdLst/>
            <a:ahLst/>
            <a:cxnLst/>
            <a:rect l="l" t="t" r="r" b="b"/>
            <a:pathLst>
              <a:path w="1816734" h="3267709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5390" y="2098928"/>
            <a:ext cx="10161219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90C225"/>
                </a:solidFill>
                <a:latin typeface="Gabriola"/>
                <a:cs typeface="Gabriol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0910" y="1824634"/>
            <a:ext cx="10730179" cy="16871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843280" cy="5666740"/>
          </a:xfrm>
          <a:custGeom>
            <a:avLst/>
            <a:gdLst/>
            <a:ahLst/>
            <a:cxnLst/>
            <a:rect l="l" t="t" r="r" b="b"/>
            <a:pathLst>
              <a:path w="843280" h="5666740">
                <a:moveTo>
                  <a:pt x="842772" y="0"/>
                </a:moveTo>
                <a:lnTo>
                  <a:pt x="0" y="0"/>
                </a:lnTo>
                <a:lnTo>
                  <a:pt x="0" y="5666232"/>
                </a:lnTo>
                <a:lnTo>
                  <a:pt x="842772" y="0"/>
                </a:lnTo>
                <a:close/>
              </a:path>
            </a:pathLst>
          </a:custGeom>
          <a:solidFill>
            <a:srgbClr val="90C225">
              <a:alpha val="85096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1442" y="2904871"/>
            <a:ext cx="785368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spc="-5" dirty="0">
                <a:latin typeface="Trebuchet MS"/>
                <a:cs typeface="Trebuchet MS"/>
              </a:rPr>
              <a:t>Complements</a:t>
            </a:r>
            <a:r>
              <a:rPr sz="5400" spc="-35" dirty="0">
                <a:latin typeface="Trebuchet MS"/>
                <a:cs typeface="Trebuchet MS"/>
              </a:rPr>
              <a:t> </a:t>
            </a:r>
            <a:r>
              <a:rPr sz="5400" dirty="0">
                <a:latin typeface="Trebuchet MS"/>
                <a:cs typeface="Trebuchet MS"/>
              </a:rPr>
              <a:t>of</a:t>
            </a:r>
            <a:r>
              <a:rPr sz="5400" spc="-40" dirty="0">
                <a:latin typeface="Trebuchet MS"/>
                <a:cs typeface="Trebuchet MS"/>
              </a:rPr>
              <a:t> </a:t>
            </a:r>
            <a:r>
              <a:rPr sz="5400" spc="-5" dirty="0">
                <a:latin typeface="Trebuchet MS"/>
                <a:cs typeface="Trebuchet MS"/>
              </a:rPr>
              <a:t>numbers</a:t>
            </a:r>
            <a:endParaRPr sz="5400">
              <a:latin typeface="Trebuchet MS"/>
              <a:cs typeface="Trebuchet MS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33"/>
    </mc:Choice>
    <mc:Fallback>
      <p:transition spd="slow" advTm="61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40027" y="856233"/>
            <a:ext cx="468757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1" u="heavy" spc="-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(r-1)’s</a:t>
            </a:r>
            <a:r>
              <a:rPr sz="4400" b="1" u="heavy" spc="-8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4400" b="1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Complement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87627" y="1899869"/>
            <a:ext cx="8300720" cy="24879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2255" indent="-212090">
              <a:lnSpc>
                <a:spcPct val="100000"/>
              </a:lnSpc>
              <a:spcBef>
                <a:spcPts val="95"/>
              </a:spcBef>
              <a:buChar char="•"/>
              <a:tabLst>
                <a:tab pos="262890" algn="l"/>
              </a:tabLst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Given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number</a:t>
            </a:r>
            <a:r>
              <a:rPr sz="28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800" i="1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base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800" i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having</a:t>
            </a:r>
            <a:r>
              <a:rPr sz="28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800" i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digits.</a:t>
            </a:r>
            <a:endParaRPr sz="2800">
              <a:latin typeface="Times New Roman"/>
              <a:cs typeface="Times New Roman"/>
            </a:endParaRPr>
          </a:p>
          <a:p>
            <a:pPr marL="256540" indent="-20574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256540" algn="l"/>
                <a:tab pos="6518909" algn="l"/>
              </a:tabLst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2800" spc="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Times New Roman"/>
                <a:cs typeface="Times New Roman"/>
              </a:rPr>
              <a:t>(r-</a:t>
            </a:r>
            <a:r>
              <a:rPr sz="2800" spc="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FFFFFF"/>
                </a:solidFill>
                <a:latin typeface="Times New Roman"/>
                <a:cs typeface="Times New Roman"/>
              </a:rPr>
              <a:t>1)’s</a:t>
            </a:r>
            <a:r>
              <a:rPr sz="2800" spc="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</a:t>
            </a:r>
            <a:r>
              <a:rPr sz="2800" spc="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800" spc="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800" i="1" spc="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2800" spc="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defined</a:t>
            </a:r>
            <a:r>
              <a:rPr sz="2800" spc="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as	</a:t>
            </a:r>
            <a:r>
              <a:rPr sz="2800" b="1" i="1" dirty="0">
                <a:solidFill>
                  <a:srgbClr val="FFFFFF"/>
                </a:solidFill>
                <a:latin typeface="Times New Roman"/>
                <a:cs typeface="Times New Roman"/>
              </a:rPr>
              <a:t>(r</a:t>
            </a:r>
            <a:r>
              <a:rPr sz="2775" b="1" i="1" baseline="2552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775" b="1" i="1" spc="382" baseline="255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b="1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2800" b="1" i="1" spc="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b="1" i="1" dirty="0">
                <a:solidFill>
                  <a:srgbClr val="FFFFFF"/>
                </a:solidFill>
                <a:latin typeface="Times New Roman"/>
                <a:cs typeface="Times New Roman"/>
              </a:rPr>
              <a:t>1)</a:t>
            </a:r>
            <a:r>
              <a:rPr sz="2800" b="1" i="1" spc="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b="1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2800" b="1" i="1" spc="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b="1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800" b="1" i="1" spc="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b="1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endParaRPr sz="2800">
              <a:latin typeface="Times New Roman"/>
              <a:cs typeface="Times New Roman"/>
            </a:endParaRPr>
          </a:p>
          <a:p>
            <a:pPr marL="228600" marR="572135" indent="-178435">
              <a:lnSpc>
                <a:spcPct val="150100"/>
              </a:lnSpc>
              <a:spcBef>
                <a:spcPts val="2580"/>
              </a:spcBef>
              <a:buClr>
                <a:srgbClr val="FFFFFF"/>
              </a:buClr>
              <a:buFont typeface="Times New Roman"/>
              <a:buChar char="•"/>
              <a:tabLst>
                <a:tab pos="262890" algn="l"/>
                <a:tab pos="4629150" algn="l"/>
              </a:tabLst>
            </a:pPr>
            <a:r>
              <a:rPr dirty="0"/>
              <a:t>	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sz="28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decimal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numbers</a:t>
            </a:r>
            <a:r>
              <a:rPr sz="28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base</a:t>
            </a:r>
            <a:r>
              <a:rPr sz="28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or</a:t>
            </a:r>
            <a:r>
              <a:rPr sz="28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800" i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=</a:t>
            </a:r>
            <a:r>
              <a:rPr sz="2800" i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10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2800" spc="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=</a:t>
            </a:r>
            <a:r>
              <a:rPr sz="2800" i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9, </a:t>
            </a:r>
            <a:r>
              <a:rPr sz="2800" spc="-6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so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9’s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8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800" i="1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is	</a:t>
            </a:r>
            <a:r>
              <a:rPr sz="2800" b="1" i="1" dirty="0">
                <a:solidFill>
                  <a:srgbClr val="FFFFFF"/>
                </a:solidFill>
                <a:latin typeface="Times New Roman"/>
                <a:cs typeface="Times New Roman"/>
              </a:rPr>
              <a:t>(10</a:t>
            </a:r>
            <a:r>
              <a:rPr sz="2775" b="1" i="1" baseline="2552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800" b="1" i="1" dirty="0">
                <a:solidFill>
                  <a:srgbClr val="FFFFFF"/>
                </a:solidFill>
                <a:latin typeface="Times New Roman"/>
                <a:cs typeface="Times New Roman"/>
              </a:rPr>
              <a:t>-1)-N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810"/>
    </mc:Choice>
    <mc:Fallback>
      <p:transition spd="slow" advTm="75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6310" y="629158"/>
            <a:ext cx="3277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90" dirty="0">
                <a:solidFill>
                  <a:srgbClr val="539F20"/>
                </a:solidFill>
                <a:latin typeface="Trebuchet MS"/>
                <a:cs typeface="Trebuchet MS"/>
              </a:rPr>
              <a:t>9’s</a:t>
            </a:r>
            <a:r>
              <a:rPr sz="3600" spc="-55" dirty="0">
                <a:solidFill>
                  <a:srgbClr val="539F20"/>
                </a:solidFill>
                <a:latin typeface="Trebuchet MS"/>
                <a:cs typeface="Trebuchet MS"/>
              </a:rPr>
              <a:t> </a:t>
            </a:r>
            <a:r>
              <a:rPr sz="3600" spc="-5" dirty="0">
                <a:solidFill>
                  <a:srgbClr val="539F20"/>
                </a:solidFill>
                <a:latin typeface="Trebuchet MS"/>
                <a:cs typeface="Trebuchet MS"/>
              </a:rPr>
              <a:t>complement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18210" y="1826252"/>
            <a:ext cx="8555990" cy="3660140"/>
          </a:xfrm>
          <a:prstGeom prst="rect">
            <a:avLst/>
          </a:prstGeom>
        </p:spPr>
        <p:txBody>
          <a:bodyPr vert="horz" wrap="square" lIns="0" tIns="138430" rIns="0" bIns="0" rtlCol="0">
            <a:spAutoFit/>
          </a:bodyPr>
          <a:lstStyle/>
          <a:p>
            <a:pPr marL="393700" indent="-342900">
              <a:lnSpc>
                <a:spcPct val="100000"/>
              </a:lnSpc>
              <a:spcBef>
                <a:spcPts val="1090"/>
              </a:spcBef>
              <a:buClr>
                <a:srgbClr val="90C225"/>
              </a:buClr>
              <a:buSzPct val="79687"/>
              <a:buFont typeface="Wingdings"/>
              <a:buChar char=""/>
              <a:tabLst>
                <a:tab pos="393700" algn="l"/>
              </a:tabLst>
            </a:pP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32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numbers</a:t>
            </a:r>
            <a:r>
              <a:rPr sz="32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32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Trebuchet MS"/>
                <a:cs typeface="Trebuchet MS"/>
              </a:rPr>
              <a:t>base </a:t>
            </a: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or</a:t>
            </a:r>
            <a:r>
              <a:rPr sz="32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r=10</a:t>
            </a:r>
            <a:endParaRPr sz="3200">
              <a:latin typeface="Trebuchet MS"/>
              <a:cs typeface="Trebuchet MS"/>
            </a:endParaRPr>
          </a:p>
          <a:p>
            <a:pPr marL="417830">
              <a:lnSpc>
                <a:spcPct val="100000"/>
              </a:lnSpc>
              <a:spcBef>
                <a:spcPts val="994"/>
              </a:spcBef>
            </a:pPr>
            <a:r>
              <a:rPr sz="3200" spc="-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3200" spc="-35" dirty="0">
                <a:solidFill>
                  <a:srgbClr val="FFFFFF"/>
                </a:solidFill>
                <a:latin typeface="Trebuchet MS"/>
                <a:cs typeface="Trebuchet MS"/>
              </a:rPr>
              <a:t>(r-1)’s</a:t>
            </a:r>
            <a:r>
              <a:rPr sz="32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r>
              <a:rPr sz="3200" spc="-5" dirty="0">
                <a:solidFill>
                  <a:srgbClr val="FFFFFF"/>
                </a:solidFill>
                <a:latin typeface="Trebuchet MS"/>
                <a:cs typeface="Trebuchet MS"/>
              </a:rPr>
              <a:t> is</a:t>
            </a:r>
            <a:r>
              <a:rPr sz="32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75" dirty="0">
                <a:solidFill>
                  <a:srgbClr val="FFFFFF"/>
                </a:solidFill>
                <a:latin typeface="Trebuchet MS"/>
                <a:cs typeface="Trebuchet MS"/>
              </a:rPr>
              <a:t>9’s</a:t>
            </a:r>
            <a:r>
              <a:rPr sz="32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complement.</a:t>
            </a:r>
            <a:endParaRPr sz="3200">
              <a:latin typeface="Trebuchet MS"/>
              <a:cs typeface="Trebuchet MS"/>
            </a:endParaRPr>
          </a:p>
          <a:p>
            <a:pPr marL="515620" indent="-464820">
              <a:lnSpc>
                <a:spcPct val="100000"/>
              </a:lnSpc>
              <a:spcBef>
                <a:spcPts val="990"/>
              </a:spcBef>
              <a:buClr>
                <a:srgbClr val="90C225"/>
              </a:buClr>
              <a:buSzPct val="79687"/>
              <a:buFont typeface="Wingdings"/>
              <a:buChar char=""/>
              <a:tabLst>
                <a:tab pos="514984" algn="l"/>
                <a:tab pos="515620" algn="l"/>
              </a:tabLst>
            </a:pPr>
            <a:r>
              <a:rPr sz="3200" spc="-75" dirty="0">
                <a:solidFill>
                  <a:srgbClr val="FFFFFF"/>
                </a:solidFill>
                <a:latin typeface="Trebuchet MS"/>
                <a:cs typeface="Trebuchet MS"/>
              </a:rPr>
              <a:t>9’s</a:t>
            </a: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r>
              <a:rPr sz="32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32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dirty="0">
                <a:solidFill>
                  <a:srgbClr val="FFFFFF"/>
                </a:solidFill>
                <a:latin typeface="Trebuchet MS"/>
                <a:cs typeface="Trebuchet MS"/>
              </a:rPr>
              <a:t>given </a:t>
            </a:r>
            <a:r>
              <a:rPr sz="3200" spc="-5" dirty="0">
                <a:solidFill>
                  <a:srgbClr val="FFFFFF"/>
                </a:solidFill>
                <a:latin typeface="Trebuchet MS"/>
                <a:cs typeface="Trebuchet MS"/>
              </a:rPr>
              <a:t>by</a:t>
            </a:r>
            <a:r>
              <a:rPr sz="32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200" b="1" i="1" dirty="0">
                <a:solidFill>
                  <a:srgbClr val="FFFFFF"/>
                </a:solidFill>
                <a:latin typeface="Times New Roman"/>
                <a:cs typeface="Times New Roman"/>
              </a:rPr>
              <a:t>(10</a:t>
            </a:r>
            <a:r>
              <a:rPr sz="3150" b="1" i="1" baseline="25132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200" b="1" i="1" dirty="0">
                <a:solidFill>
                  <a:srgbClr val="FFFFFF"/>
                </a:solidFill>
                <a:latin typeface="Times New Roman"/>
                <a:cs typeface="Times New Roman"/>
              </a:rPr>
              <a:t>-1)-N.</a:t>
            </a:r>
            <a:endParaRPr sz="3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500">
              <a:latin typeface="Times New Roman"/>
              <a:cs typeface="Times New Roman"/>
            </a:endParaRPr>
          </a:p>
          <a:p>
            <a:pPr marL="287020">
              <a:lnSpc>
                <a:spcPct val="100000"/>
              </a:lnSpc>
            </a:pPr>
            <a:r>
              <a:rPr sz="2800" spc="-5" dirty="0">
                <a:solidFill>
                  <a:srgbClr val="539F20"/>
                </a:solidFill>
                <a:latin typeface="Tahoma"/>
                <a:cs typeface="Tahoma"/>
              </a:rPr>
              <a:t>Example:</a:t>
            </a:r>
            <a:endParaRPr sz="2800">
              <a:latin typeface="Tahoma"/>
              <a:cs typeface="Tahoma"/>
            </a:endParaRPr>
          </a:p>
          <a:p>
            <a:pPr marL="287020">
              <a:lnSpc>
                <a:spcPct val="100000"/>
              </a:lnSpc>
            </a:pPr>
            <a:r>
              <a:rPr sz="2800" spc="-5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40" dirty="0">
                <a:solidFill>
                  <a:srgbClr val="FFFFFF"/>
                </a:solidFill>
                <a:latin typeface="Tahoma"/>
                <a:cs typeface="Tahoma"/>
              </a:rPr>
              <a:t>9’s</a:t>
            </a:r>
            <a:r>
              <a:rPr sz="2800" spc="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ahoma"/>
                <a:cs typeface="Tahoma"/>
              </a:rPr>
              <a:t>complement of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ahoma"/>
                <a:cs typeface="Tahoma"/>
              </a:rPr>
              <a:t>546700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ahoma"/>
                <a:cs typeface="Tahoma"/>
              </a:rPr>
              <a:t>is 999999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ahoma"/>
                <a:cs typeface="Tahoma"/>
              </a:rPr>
              <a:t>-</a:t>
            </a:r>
            <a:r>
              <a:rPr sz="2800" spc="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ahoma"/>
                <a:cs typeface="Tahoma"/>
              </a:rPr>
              <a:t>546700=</a:t>
            </a:r>
            <a:endParaRPr sz="2800">
              <a:latin typeface="Tahoma"/>
              <a:cs typeface="Tahoma"/>
            </a:endParaRPr>
          </a:p>
          <a:p>
            <a:pPr marL="287020">
              <a:lnSpc>
                <a:spcPct val="100000"/>
              </a:lnSpc>
            </a:pP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453299</a:t>
            </a:r>
            <a:endParaRPr sz="2800">
              <a:latin typeface="Tahoma"/>
              <a:cs typeface="Tahoma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27"/>
    </mc:Choice>
    <mc:Fallback>
      <p:transition spd="slow" advTm="62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0910" y="1824634"/>
            <a:ext cx="7044055" cy="1687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2915" marR="30480" indent="-425450">
              <a:lnSpc>
                <a:spcPct val="130000"/>
              </a:lnSpc>
              <a:spcBef>
                <a:spcPts val="100"/>
              </a:spcBef>
            </a:pPr>
            <a:r>
              <a:rPr sz="2250" spc="-220" dirty="0">
                <a:solidFill>
                  <a:srgbClr val="90C225"/>
                </a:solidFill>
                <a:latin typeface="Lucida Sans Unicode"/>
                <a:cs typeface="Lucida Sans Unicode"/>
              </a:rPr>
              <a:t>▶</a:t>
            </a:r>
            <a:r>
              <a:rPr sz="2250" spc="10" dirty="0">
                <a:solidFill>
                  <a:srgbClr val="90C225"/>
                </a:solidFill>
                <a:latin typeface="Lucida Sans Unicode"/>
                <a:cs typeface="Lucida Sans Unicode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bin</a:t>
            </a:r>
            <a:r>
              <a:rPr sz="2800" spc="-2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ry</a:t>
            </a:r>
            <a:r>
              <a:rPr sz="28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nu</a:t>
            </a:r>
            <a:r>
              <a:rPr sz="2800" spc="-2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bers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28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rebuchet MS"/>
                <a:cs typeface="Trebuchet MS"/>
              </a:rPr>
              <a:t>r =</a:t>
            </a:r>
            <a:r>
              <a:rPr sz="2800" i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2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8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dirty="0">
                <a:solidFill>
                  <a:srgbClr val="FFFFFF"/>
                </a:solidFill>
                <a:latin typeface="Trebuchet MS"/>
                <a:cs typeface="Trebuchet MS"/>
              </a:rPr>
              <a:t>(</a:t>
            </a:r>
            <a:r>
              <a:rPr sz="2800" i="1" spc="-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800" i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—</a:t>
            </a:r>
            <a:r>
              <a:rPr sz="28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)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rebuchet MS"/>
                <a:cs typeface="Trebuchet MS"/>
              </a:rPr>
              <a:t>=</a:t>
            </a:r>
            <a:r>
              <a:rPr sz="2800" i="1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1,  </a:t>
            </a:r>
            <a:r>
              <a:rPr sz="2800" spc="-40" dirty="0">
                <a:solidFill>
                  <a:srgbClr val="FFFFFF"/>
                </a:solidFill>
                <a:latin typeface="Trebuchet MS"/>
                <a:cs typeface="Trebuchet MS"/>
              </a:rPr>
              <a:t>r-1’s</a:t>
            </a:r>
            <a:r>
              <a:rPr sz="280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r>
              <a:rPr sz="28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800" spc="-70" dirty="0">
                <a:solidFill>
                  <a:srgbClr val="FFFFFF"/>
                </a:solidFill>
                <a:latin typeface="Trebuchet MS"/>
                <a:cs typeface="Trebuchet MS"/>
              </a:rPr>
              <a:t>1’s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complement.</a:t>
            </a:r>
            <a:endParaRPr sz="2800">
              <a:latin typeface="Trebuchet MS"/>
              <a:cs typeface="Trebuchet MS"/>
            </a:endParaRPr>
          </a:p>
          <a:p>
            <a:pPr marL="38100">
              <a:lnSpc>
                <a:spcPct val="100000"/>
              </a:lnSpc>
              <a:spcBef>
                <a:spcPts val="985"/>
              </a:spcBef>
            </a:pPr>
            <a:r>
              <a:rPr sz="2250" spc="-220" dirty="0">
                <a:solidFill>
                  <a:srgbClr val="90C225"/>
                </a:solidFill>
                <a:latin typeface="Lucida Sans Unicode"/>
                <a:cs typeface="Lucida Sans Unicode"/>
              </a:rPr>
              <a:t>▶</a:t>
            </a:r>
            <a:r>
              <a:rPr sz="2250" spc="10" dirty="0">
                <a:solidFill>
                  <a:srgbClr val="90C225"/>
                </a:solidFill>
                <a:latin typeface="Lucida Sans Unicode"/>
                <a:cs typeface="Lucida Sans Unicode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 1</a:t>
            </a:r>
            <a:r>
              <a:rPr sz="2800" spc="-195" dirty="0">
                <a:solidFill>
                  <a:srgbClr val="FFFFFF"/>
                </a:solidFill>
                <a:latin typeface="Trebuchet MS"/>
                <a:cs typeface="Trebuchet MS"/>
              </a:rPr>
              <a:t>’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s </a:t>
            </a:r>
            <a:r>
              <a:rPr sz="2800" spc="-2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omplement</a:t>
            </a:r>
            <a:r>
              <a:rPr sz="28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80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800" i="1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s </a:t>
            </a:r>
            <a:r>
              <a:rPr sz="2800" dirty="0">
                <a:solidFill>
                  <a:srgbClr val="FFFFFF"/>
                </a:solidFill>
                <a:latin typeface="Trebuchet MS"/>
                <a:cs typeface="Trebuchet MS"/>
              </a:rPr>
              <a:t>(</a:t>
            </a:r>
            <a:r>
              <a:rPr sz="2800" b="1" i="1" dirty="0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r>
              <a:rPr sz="2775" b="1" i="1" spc="15" baseline="2552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2775" b="1" i="1" baseline="255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775" b="1" i="1" spc="-142" baseline="255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)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1800" i="1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56310" y="626109"/>
            <a:ext cx="399859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105" dirty="0">
                <a:latin typeface="Trebuchet MS"/>
                <a:cs typeface="Trebuchet MS"/>
              </a:rPr>
              <a:t>1’s</a:t>
            </a:r>
            <a:r>
              <a:rPr sz="4400" spc="-80" dirty="0">
                <a:latin typeface="Trebuchet MS"/>
                <a:cs typeface="Trebuchet MS"/>
              </a:rPr>
              <a:t> </a:t>
            </a:r>
            <a:r>
              <a:rPr sz="4400" spc="-5" dirty="0">
                <a:latin typeface="Trebuchet MS"/>
                <a:cs typeface="Trebuchet MS"/>
              </a:rPr>
              <a:t>complement</a:t>
            </a:r>
            <a:endParaRPr sz="4400">
              <a:latin typeface="Trebuchet MS"/>
              <a:cs typeface="Trebuchet MS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16"/>
    </mc:Choice>
    <mc:Fallback>
      <p:transition spd="slow" advTm="35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66266" y="2537586"/>
            <a:ext cx="3309620" cy="878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The complement </a:t>
            </a: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1’s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2800" spc="-6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FFFFFF"/>
                </a:solidFill>
                <a:latin typeface="Times New Roman"/>
                <a:cs typeface="Times New Roman"/>
              </a:rPr>
              <a:t>1011001</a:t>
            </a:r>
            <a:r>
              <a:rPr sz="28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FFFFFF"/>
                </a:solidFill>
                <a:latin typeface="Times New Roman"/>
                <a:cs typeface="Times New Roman"/>
              </a:rPr>
              <a:t>0100110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51828" y="2832938"/>
            <a:ext cx="21209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1" i="1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249161" y="3582161"/>
            <a:ext cx="3886200" cy="0"/>
          </a:xfrm>
          <a:custGeom>
            <a:avLst/>
            <a:gdLst/>
            <a:ahLst/>
            <a:cxnLst/>
            <a:rect l="l" t="t" r="r" b="b"/>
            <a:pathLst>
              <a:path w="3886200">
                <a:moveTo>
                  <a:pt x="0" y="0"/>
                </a:moveTo>
                <a:lnTo>
                  <a:pt x="3886199" y="0"/>
                </a:lnTo>
              </a:path>
            </a:pathLst>
          </a:custGeom>
          <a:ln w="28956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099428" y="4814392"/>
            <a:ext cx="21209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1" i="1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endParaRPr sz="4400">
              <a:latin typeface="Times New Roman"/>
              <a:cs typeface="Times New Roman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6548628" y="3119627"/>
          <a:ext cx="3200400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14224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1428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1428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1428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6548628" y="2586227"/>
          <a:ext cx="3200400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6548628" y="3729228"/>
          <a:ext cx="3200400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sp>
        <p:nvSpPr>
          <p:cNvPr id="9" name="object 9"/>
          <p:cNvSpPr/>
          <p:nvPr/>
        </p:nvSpPr>
        <p:spPr>
          <a:xfrm>
            <a:off x="6401561" y="5563361"/>
            <a:ext cx="3733800" cy="0"/>
          </a:xfrm>
          <a:custGeom>
            <a:avLst/>
            <a:gdLst/>
            <a:ahLst/>
            <a:cxnLst/>
            <a:rect l="l" t="t" r="r" b="b"/>
            <a:pathLst>
              <a:path w="3733800">
                <a:moveTo>
                  <a:pt x="0" y="0"/>
                </a:moveTo>
                <a:lnTo>
                  <a:pt x="3733799" y="0"/>
                </a:lnTo>
              </a:path>
            </a:pathLst>
          </a:custGeom>
          <a:ln w="28956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7532" y="3479291"/>
            <a:ext cx="1295400" cy="76200"/>
          </a:xfrm>
          <a:custGeom>
            <a:avLst/>
            <a:gdLst/>
            <a:ahLst/>
            <a:cxnLst/>
            <a:rect l="l" t="t" r="r" b="b"/>
            <a:pathLst>
              <a:path w="1295400" h="76200">
                <a:moveTo>
                  <a:pt x="1219200" y="0"/>
                </a:moveTo>
                <a:lnTo>
                  <a:pt x="1219200" y="76200"/>
                </a:lnTo>
                <a:lnTo>
                  <a:pt x="1282700" y="44450"/>
                </a:lnTo>
                <a:lnTo>
                  <a:pt x="1231900" y="44450"/>
                </a:lnTo>
                <a:lnTo>
                  <a:pt x="1231900" y="31750"/>
                </a:lnTo>
                <a:lnTo>
                  <a:pt x="1282700" y="31750"/>
                </a:lnTo>
                <a:lnTo>
                  <a:pt x="1219200" y="0"/>
                </a:lnTo>
                <a:close/>
              </a:path>
              <a:path w="1295400" h="76200">
                <a:moveTo>
                  <a:pt x="12192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1219200" y="44450"/>
                </a:lnTo>
                <a:lnTo>
                  <a:pt x="1219200" y="31750"/>
                </a:lnTo>
                <a:close/>
              </a:path>
              <a:path w="1295400" h="76200">
                <a:moveTo>
                  <a:pt x="1282700" y="31750"/>
                </a:moveTo>
                <a:lnTo>
                  <a:pt x="1231900" y="31750"/>
                </a:lnTo>
                <a:lnTo>
                  <a:pt x="1231900" y="44450"/>
                </a:lnTo>
                <a:lnTo>
                  <a:pt x="1282700" y="44450"/>
                </a:lnTo>
                <a:lnTo>
                  <a:pt x="1295400" y="38100"/>
                </a:lnTo>
                <a:lnTo>
                  <a:pt x="1282700" y="317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453388" y="4650104"/>
            <a:ext cx="3308985" cy="878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1’s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 of </a:t>
            </a:r>
            <a:r>
              <a:rPr sz="2800" spc="-6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45" dirty="0">
                <a:solidFill>
                  <a:srgbClr val="FFFFFF"/>
                </a:solidFill>
                <a:latin typeface="Times New Roman"/>
                <a:cs typeface="Times New Roman"/>
              </a:rPr>
              <a:t>0001111</a:t>
            </a:r>
            <a:r>
              <a:rPr sz="280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FFFFFF"/>
                </a:solidFill>
                <a:latin typeface="Times New Roman"/>
                <a:cs typeface="Times New Roman"/>
              </a:rPr>
              <a:t>1110000</a:t>
            </a:r>
            <a:endParaRPr sz="2800">
              <a:latin typeface="Times New Roman"/>
              <a:cs typeface="Times New Roman"/>
            </a:endParaRPr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6548628" y="5100828"/>
          <a:ext cx="3200400" cy="345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7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6548628" y="4567428"/>
          <a:ext cx="3200400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object 14"/>
          <p:cNvGraphicFramePr>
            <a:graphicFrameLocks noGrp="1"/>
          </p:cNvGraphicFramePr>
          <p:nvPr/>
        </p:nvGraphicFramePr>
        <p:xfrm>
          <a:off x="6548628" y="5710428"/>
          <a:ext cx="3200400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1422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sp>
        <p:nvSpPr>
          <p:cNvPr id="15" name="object 15"/>
          <p:cNvSpPr/>
          <p:nvPr/>
        </p:nvSpPr>
        <p:spPr>
          <a:xfrm>
            <a:off x="4953000" y="5580888"/>
            <a:ext cx="1295400" cy="76200"/>
          </a:xfrm>
          <a:custGeom>
            <a:avLst/>
            <a:gdLst/>
            <a:ahLst/>
            <a:cxnLst/>
            <a:rect l="l" t="t" r="r" b="b"/>
            <a:pathLst>
              <a:path w="1295400" h="76200">
                <a:moveTo>
                  <a:pt x="1219200" y="0"/>
                </a:moveTo>
                <a:lnTo>
                  <a:pt x="1219200" y="76200"/>
                </a:lnTo>
                <a:lnTo>
                  <a:pt x="1282700" y="44450"/>
                </a:lnTo>
                <a:lnTo>
                  <a:pt x="1231900" y="44450"/>
                </a:lnTo>
                <a:lnTo>
                  <a:pt x="1231900" y="31750"/>
                </a:lnTo>
                <a:lnTo>
                  <a:pt x="1282700" y="31750"/>
                </a:lnTo>
                <a:lnTo>
                  <a:pt x="1219200" y="0"/>
                </a:lnTo>
                <a:close/>
              </a:path>
              <a:path w="1295400" h="76200">
                <a:moveTo>
                  <a:pt x="12192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1219200" y="44450"/>
                </a:lnTo>
                <a:lnTo>
                  <a:pt x="1219200" y="31750"/>
                </a:lnTo>
                <a:close/>
              </a:path>
              <a:path w="1295400" h="76200">
                <a:moveTo>
                  <a:pt x="1282700" y="31750"/>
                </a:moveTo>
                <a:lnTo>
                  <a:pt x="1231900" y="31750"/>
                </a:lnTo>
                <a:lnTo>
                  <a:pt x="1231900" y="44450"/>
                </a:lnTo>
                <a:lnTo>
                  <a:pt x="1282700" y="44450"/>
                </a:lnTo>
                <a:lnTo>
                  <a:pt x="1295400" y="38100"/>
                </a:lnTo>
                <a:lnTo>
                  <a:pt x="1282700" y="317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1304925" y="629158"/>
            <a:ext cx="3277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90" dirty="0">
                <a:latin typeface="Trebuchet MS"/>
                <a:cs typeface="Trebuchet MS"/>
              </a:rPr>
              <a:t>1’s</a:t>
            </a:r>
            <a:r>
              <a:rPr sz="3600" spc="-50" dirty="0">
                <a:latin typeface="Trebuchet MS"/>
                <a:cs typeface="Trebuchet MS"/>
              </a:rPr>
              <a:t> </a:t>
            </a:r>
            <a:r>
              <a:rPr sz="3600" spc="-5" dirty="0">
                <a:latin typeface="Trebuchet MS"/>
                <a:cs typeface="Trebuchet MS"/>
              </a:rPr>
              <a:t>complement</a:t>
            </a:r>
            <a:endParaRPr sz="3600">
              <a:latin typeface="Trebuchet MS"/>
              <a:cs typeface="Trebuchet MS"/>
            </a:endParaRPr>
          </a:p>
        </p:txBody>
      </p:sp>
      <p:pic>
        <p:nvPicPr>
          <p:cNvPr id="17" name="Audio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289"/>
    </mc:Choice>
    <mc:Fallback>
      <p:transition spd="slow" advTm="98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Subtraction using Complements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0910" y="1824634"/>
            <a:ext cx="10730179" cy="276999"/>
          </a:xfrm>
        </p:spPr>
        <p:txBody>
          <a:bodyPr/>
          <a:lstStyle/>
          <a:p>
            <a:r>
              <a:rPr lang="en-US" dirty="0" smtClean="0"/>
              <a:t>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397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662"/>
    </mc:Choice>
    <mc:Fallback>
      <p:transition spd="slow" advTm="268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3599" y="-228600"/>
            <a:ext cx="7487922" cy="714402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6000" y="1824634"/>
            <a:ext cx="1555089" cy="168719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21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700"/>
    </mc:Choice>
    <mc:Fallback>
      <p:transition spd="slow" advTm="304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012691"/>
            <a:ext cx="448309" cy="2845435"/>
          </a:xfrm>
          <a:custGeom>
            <a:avLst/>
            <a:gdLst/>
            <a:ahLst/>
            <a:cxnLst/>
            <a:rect l="l" t="t" r="r" b="b"/>
            <a:pathLst>
              <a:path w="448309" h="2845434">
                <a:moveTo>
                  <a:pt x="0" y="0"/>
                </a:moveTo>
                <a:lnTo>
                  <a:pt x="0" y="2845307"/>
                </a:lnTo>
                <a:lnTo>
                  <a:pt x="448056" y="2845307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5096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381000"/>
            <a:ext cx="7315200" cy="647712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810"/>
    </mc:Choice>
    <mc:Fallback>
      <p:transition spd="slow" advTm="182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41528"/>
            <a:ext cx="6781800" cy="70104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205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861"/>
    </mc:Choice>
    <mc:Fallback>
      <p:transition spd="slow" advTm="285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56310" y="1732229"/>
            <a:ext cx="7324090" cy="301180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355600" marR="5080" indent="-342900">
              <a:lnSpc>
                <a:spcPts val="3030"/>
              </a:lnSpc>
              <a:spcBef>
                <a:spcPts val="475"/>
              </a:spcBef>
            </a:pPr>
            <a:r>
              <a:rPr sz="2250" spc="-220" dirty="0">
                <a:solidFill>
                  <a:srgbClr val="90C225"/>
                </a:solidFill>
                <a:latin typeface="Lucida Sans Unicode"/>
                <a:cs typeface="Lucida Sans Unicode"/>
              </a:rPr>
              <a:t>▶</a:t>
            </a:r>
            <a:r>
              <a:rPr sz="2250" spc="-215" dirty="0">
                <a:solidFill>
                  <a:srgbClr val="90C225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Conventional addition (using carry)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easily </a:t>
            </a:r>
            <a:r>
              <a:rPr sz="2800" spc="-8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implemented</a:t>
            </a:r>
            <a:r>
              <a:rPr sz="28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in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digital</a:t>
            </a:r>
            <a:r>
              <a:rPr sz="28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computers.</a:t>
            </a:r>
            <a:endParaRPr sz="2800">
              <a:latin typeface="Trebuchet MS"/>
              <a:cs typeface="Trebuchet MS"/>
            </a:endParaRPr>
          </a:p>
          <a:p>
            <a:pPr marL="355600" marR="525145" indent="-342900">
              <a:lnSpc>
                <a:spcPts val="3020"/>
              </a:lnSpc>
              <a:spcBef>
                <a:spcPts val="1005"/>
              </a:spcBef>
            </a:pPr>
            <a:r>
              <a:rPr sz="2250" spc="-220" dirty="0">
                <a:solidFill>
                  <a:srgbClr val="90C225"/>
                </a:solidFill>
                <a:latin typeface="Lucida Sans Unicode"/>
                <a:cs typeface="Lucida Sans Unicode"/>
              </a:rPr>
              <a:t>▶</a:t>
            </a:r>
            <a:r>
              <a:rPr sz="2250" spc="10" dirty="0">
                <a:solidFill>
                  <a:srgbClr val="90C225"/>
                </a:solidFill>
                <a:latin typeface="Lucida Sans Unicode"/>
                <a:cs typeface="Lucida Sans Unicode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Subtrac</a:t>
            </a:r>
            <a:r>
              <a:rPr sz="28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io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80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bor</a:t>
            </a:r>
            <a:r>
              <a:rPr sz="28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ow</a:t>
            </a:r>
            <a:r>
              <a:rPr sz="2800" spc="-2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g 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s </a:t>
            </a:r>
            <a:r>
              <a:rPr sz="280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if</a:t>
            </a:r>
            <a:r>
              <a:rPr sz="2800" spc="-2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ul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80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and  inefficient</a:t>
            </a:r>
            <a:r>
              <a:rPr sz="280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2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digital</a:t>
            </a:r>
            <a:r>
              <a:rPr sz="280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computers.</a:t>
            </a:r>
            <a:endParaRPr sz="2800">
              <a:latin typeface="Trebuchet MS"/>
              <a:cs typeface="Trebuchet MS"/>
            </a:endParaRPr>
          </a:p>
          <a:p>
            <a:pPr marL="355600" marR="751205" indent="-342900">
              <a:lnSpc>
                <a:spcPts val="3020"/>
              </a:lnSpc>
              <a:spcBef>
                <a:spcPts val="1005"/>
              </a:spcBef>
              <a:tabLst>
                <a:tab pos="3272154" algn="l"/>
              </a:tabLst>
            </a:pPr>
            <a:r>
              <a:rPr sz="2250" spc="-220" dirty="0">
                <a:solidFill>
                  <a:srgbClr val="90C225"/>
                </a:solidFill>
                <a:latin typeface="Lucida Sans Unicode"/>
                <a:cs typeface="Lucida Sans Unicode"/>
              </a:rPr>
              <a:t>▶</a:t>
            </a:r>
            <a:r>
              <a:rPr sz="2250" spc="10" dirty="0">
                <a:solidFill>
                  <a:srgbClr val="90C225"/>
                </a:solidFill>
                <a:latin typeface="Lucida Sans Unicode"/>
                <a:cs typeface="Lucida Sans Unicode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t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 mu</a:t>
            </a:r>
            <a:r>
              <a:rPr sz="2800" spc="-2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8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mor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e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eff</a:t>
            </a:r>
            <a:r>
              <a:rPr sz="2800" spc="-2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800" spc="-1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80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o </a:t>
            </a:r>
            <a:r>
              <a:rPr sz="2800" spc="-2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mplement 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subtraction</a:t>
            </a:r>
            <a:r>
              <a:rPr sz="280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using	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ADDITION OF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COMPLEMENTS</a:t>
            </a:r>
            <a:r>
              <a:rPr sz="28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rebuchet MS"/>
                <a:cs typeface="Trebuchet MS"/>
              </a:rPr>
              <a:t>numbers.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56310" y="629158"/>
            <a:ext cx="5411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5" dirty="0">
                <a:latin typeface="Trebuchet MS"/>
                <a:cs typeface="Trebuchet MS"/>
              </a:rPr>
              <a:t>Su</a:t>
            </a:r>
            <a:r>
              <a:rPr sz="3600" b="1" spc="-15" dirty="0">
                <a:latin typeface="Trebuchet MS"/>
                <a:cs typeface="Trebuchet MS"/>
              </a:rPr>
              <a:t>btract</a:t>
            </a:r>
            <a:r>
              <a:rPr sz="3600" spc="-15" dirty="0">
                <a:latin typeface="Trebuchet MS"/>
                <a:cs typeface="Trebuchet MS"/>
              </a:rPr>
              <a:t>ion</a:t>
            </a:r>
            <a:r>
              <a:rPr sz="3600" spc="-40" dirty="0">
                <a:latin typeface="Trebuchet MS"/>
                <a:cs typeface="Trebuchet MS"/>
              </a:rPr>
              <a:t> </a:t>
            </a:r>
            <a:r>
              <a:rPr sz="3600" spc="-5" dirty="0">
                <a:latin typeface="Trebuchet MS"/>
                <a:cs typeface="Trebuchet MS"/>
              </a:rPr>
              <a:t>using</a:t>
            </a:r>
            <a:r>
              <a:rPr sz="3600" spc="-20" dirty="0">
                <a:latin typeface="Trebuchet MS"/>
                <a:cs typeface="Trebuchet MS"/>
              </a:rPr>
              <a:t> </a:t>
            </a:r>
            <a:r>
              <a:rPr sz="3600" spc="-5" dirty="0">
                <a:latin typeface="Trebuchet MS"/>
                <a:cs typeface="Trebuchet MS"/>
              </a:rPr>
              <a:t>addition</a:t>
            </a:r>
            <a:endParaRPr sz="3600">
              <a:latin typeface="Trebuchet MS"/>
              <a:cs typeface="Trebuchet MS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260"/>
    </mc:Choice>
    <mc:Fallback>
      <p:transition spd="slow" advTm="92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7460" y="291210"/>
            <a:ext cx="33928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u="heavy" spc="-90" dirty="0">
                <a:solidFill>
                  <a:srgbClr val="539F20"/>
                </a:solidFill>
                <a:uFill>
                  <a:solidFill>
                    <a:srgbClr val="539F20"/>
                  </a:solidFill>
                </a:uFill>
                <a:latin typeface="Trebuchet MS"/>
                <a:cs typeface="Trebuchet MS"/>
              </a:rPr>
              <a:t>r’s</a:t>
            </a:r>
            <a:r>
              <a:rPr sz="3600" b="1" u="heavy" spc="-75" dirty="0">
                <a:solidFill>
                  <a:srgbClr val="539F20"/>
                </a:solidFill>
                <a:uFill>
                  <a:solidFill>
                    <a:srgbClr val="539F20"/>
                  </a:solidFill>
                </a:uFill>
                <a:latin typeface="Trebuchet MS"/>
                <a:cs typeface="Trebuchet MS"/>
              </a:rPr>
              <a:t> </a:t>
            </a:r>
            <a:r>
              <a:rPr sz="3600" b="1" u="heavy" spc="-5" dirty="0">
                <a:solidFill>
                  <a:srgbClr val="539F20"/>
                </a:solidFill>
                <a:uFill>
                  <a:solidFill>
                    <a:srgbClr val="539F20"/>
                  </a:solidFill>
                </a:uFill>
                <a:latin typeface="Trebuchet MS"/>
                <a:cs typeface="Trebuchet MS"/>
              </a:rPr>
              <a:t>Complement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61389" y="1601470"/>
            <a:ext cx="7285355" cy="100139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55575" indent="-143510">
              <a:lnSpc>
                <a:spcPct val="100000"/>
              </a:lnSpc>
              <a:spcBef>
                <a:spcPts val="105"/>
              </a:spcBef>
              <a:buSzPct val="96875"/>
              <a:buChar char="•"/>
              <a:tabLst>
                <a:tab pos="156210" algn="l"/>
              </a:tabLst>
            </a:pP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Given</a:t>
            </a:r>
            <a:r>
              <a:rPr sz="32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2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number</a:t>
            </a:r>
            <a:r>
              <a:rPr sz="32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FFFFFF"/>
                </a:solidFill>
                <a:latin typeface="Times New Roman"/>
                <a:cs typeface="Times New Roman"/>
              </a:rPr>
              <a:t>N </a:t>
            </a:r>
            <a:r>
              <a:rPr sz="3200" spc="-5" dirty="0">
                <a:solidFill>
                  <a:srgbClr val="FFFFFF"/>
                </a:solidFill>
                <a:latin typeface="Times New Roman"/>
                <a:cs typeface="Times New Roman"/>
              </a:rPr>
              <a:t>in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base </a:t>
            </a:r>
            <a:r>
              <a:rPr sz="3200" i="1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200" i="1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having</a:t>
            </a:r>
            <a:r>
              <a:rPr sz="320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200" i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digits,</a:t>
            </a:r>
            <a:endParaRPr sz="3200">
              <a:latin typeface="Times New Roman"/>
              <a:cs typeface="Times New Roman"/>
            </a:endParaRPr>
          </a:p>
          <a:p>
            <a:pPr marL="155575" indent="-143510">
              <a:lnSpc>
                <a:spcPct val="100000"/>
              </a:lnSpc>
              <a:buSzPct val="96875"/>
              <a:buChar char="•"/>
              <a:tabLst>
                <a:tab pos="156210" algn="l"/>
              </a:tabLst>
            </a:pP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32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spc="-25" dirty="0">
                <a:solidFill>
                  <a:srgbClr val="FFFFFF"/>
                </a:solidFill>
                <a:latin typeface="Times New Roman"/>
                <a:cs typeface="Times New Roman"/>
              </a:rPr>
              <a:t>r’s</a:t>
            </a:r>
            <a:r>
              <a:rPr sz="32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complement</a:t>
            </a:r>
            <a:r>
              <a:rPr sz="32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32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200" i="1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32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defined</a:t>
            </a:r>
            <a:r>
              <a:rPr sz="32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FFFFFF"/>
                </a:solidFill>
                <a:latin typeface="Times New Roman"/>
                <a:cs typeface="Times New Roman"/>
              </a:rPr>
              <a:t>as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964814" y="2454605"/>
            <a:ext cx="386080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4800" b="1" i="1" spc="15" baseline="-16493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100" b="1" i="1" spc="10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endParaRPr sz="21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502533" y="2576525"/>
            <a:ext cx="659130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b="1" i="1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3200" b="1" i="1" spc="-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b="1" i="1" dirty="0">
                <a:solidFill>
                  <a:srgbClr val="FFFFFF"/>
                </a:solidFill>
                <a:latin typeface="Times New Roman"/>
                <a:cs typeface="Times New Roman"/>
              </a:rPr>
              <a:t>N.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17396" y="3370173"/>
            <a:ext cx="6786880" cy="14897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9700" marR="30480" indent="-102235">
              <a:lnSpc>
                <a:spcPct val="150100"/>
              </a:lnSpc>
              <a:spcBef>
                <a:spcPts val="95"/>
              </a:spcBef>
              <a:buSzPct val="96875"/>
              <a:buChar char="•"/>
              <a:tabLst>
                <a:tab pos="181610" algn="l"/>
                <a:tab pos="5525135" algn="l"/>
              </a:tabLst>
            </a:pP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sz="32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decimal</a:t>
            </a:r>
            <a:r>
              <a:rPr sz="32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numbers</a:t>
            </a:r>
            <a:r>
              <a:rPr sz="320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32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base or</a:t>
            </a:r>
            <a:r>
              <a:rPr sz="32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FFFFFF"/>
                </a:solidFill>
                <a:latin typeface="Times New Roman"/>
                <a:cs typeface="Times New Roman"/>
              </a:rPr>
              <a:t>r =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10, </a:t>
            </a:r>
            <a:r>
              <a:rPr sz="3200" spc="-7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so</a:t>
            </a:r>
            <a:r>
              <a:rPr sz="32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32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spc="-45" dirty="0">
                <a:solidFill>
                  <a:srgbClr val="FFFFFF"/>
                </a:solidFill>
                <a:latin typeface="Times New Roman"/>
                <a:cs typeface="Times New Roman"/>
              </a:rPr>
              <a:t>10’s</a:t>
            </a:r>
            <a:r>
              <a:rPr sz="32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complement</a:t>
            </a:r>
            <a:r>
              <a:rPr sz="320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32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i="1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200" i="1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/>
                <a:cs typeface="Times New Roman"/>
              </a:rPr>
              <a:t>is	</a:t>
            </a:r>
            <a:r>
              <a:rPr sz="3200" b="1" i="1" spc="5" dirty="0">
                <a:solidFill>
                  <a:srgbClr val="FFFFFF"/>
                </a:solidFill>
                <a:latin typeface="Times New Roman"/>
                <a:cs typeface="Times New Roman"/>
              </a:rPr>
              <a:t>10</a:t>
            </a:r>
            <a:r>
              <a:rPr sz="3150" b="1" i="1" spc="7" baseline="25132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200" b="1" i="1" spc="5" dirty="0">
                <a:solidFill>
                  <a:srgbClr val="FFFFFF"/>
                </a:solidFill>
                <a:latin typeface="Times New Roman"/>
                <a:cs typeface="Times New Roman"/>
              </a:rPr>
              <a:t>-N.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387"/>
    </mc:Choice>
    <mc:Fallback>
      <p:transition spd="slow" advTm="153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6310" y="629158"/>
            <a:ext cx="390080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75" dirty="0">
                <a:solidFill>
                  <a:srgbClr val="FFFFFF"/>
                </a:solidFill>
                <a:latin typeface="Trebuchet MS"/>
                <a:cs typeface="Trebuchet MS"/>
              </a:rPr>
              <a:t>10’s</a:t>
            </a:r>
            <a:r>
              <a:rPr sz="400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0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endParaRPr sz="40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0910" y="1526286"/>
            <a:ext cx="8030209" cy="3666490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381000" indent="-342900">
              <a:lnSpc>
                <a:spcPct val="100000"/>
              </a:lnSpc>
              <a:spcBef>
                <a:spcPts val="1095"/>
              </a:spcBef>
              <a:buClr>
                <a:srgbClr val="90C225"/>
              </a:buClr>
              <a:buSzPct val="79166"/>
              <a:buFont typeface="Wingdings"/>
              <a:buChar char=""/>
              <a:tabLst>
                <a:tab pos="380365" algn="l"/>
                <a:tab pos="381000" algn="l"/>
              </a:tabLst>
            </a:pP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numbers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base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or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r=10,</a:t>
            </a:r>
            <a:endParaRPr sz="2400">
              <a:latin typeface="Trebuchet MS"/>
              <a:cs typeface="Trebuchet MS"/>
            </a:endParaRPr>
          </a:p>
          <a:p>
            <a:pPr marL="589280">
              <a:lnSpc>
                <a:spcPct val="100000"/>
              </a:lnSpc>
              <a:spcBef>
                <a:spcPts val="994"/>
              </a:spcBef>
            </a:pPr>
            <a:r>
              <a:rPr sz="2400" spc="-70" dirty="0">
                <a:solidFill>
                  <a:srgbClr val="FFFFFF"/>
                </a:solidFill>
                <a:latin typeface="Trebuchet MS"/>
                <a:cs typeface="Trebuchet MS"/>
              </a:rPr>
              <a:t>r’s</a:t>
            </a:r>
            <a:r>
              <a:rPr sz="24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45" dirty="0">
                <a:solidFill>
                  <a:srgbClr val="FFFFFF"/>
                </a:solidFill>
                <a:latin typeface="Trebuchet MS"/>
                <a:cs typeface="Trebuchet MS"/>
              </a:rPr>
              <a:t>10’s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complement.</a:t>
            </a:r>
            <a:endParaRPr sz="2400">
              <a:latin typeface="Trebuchet MS"/>
              <a:cs typeface="Trebuchet MS"/>
            </a:endParaRPr>
          </a:p>
          <a:p>
            <a:pPr marL="381000" indent="-342900">
              <a:lnSpc>
                <a:spcPct val="100000"/>
              </a:lnSpc>
              <a:spcBef>
                <a:spcPts val="440"/>
              </a:spcBef>
              <a:buClr>
                <a:srgbClr val="90C225"/>
              </a:buClr>
              <a:buSzPct val="79166"/>
              <a:buFont typeface="Wingdings"/>
              <a:buChar char=""/>
              <a:tabLst>
                <a:tab pos="380365" algn="l"/>
                <a:tab pos="381000" algn="l"/>
                <a:tab pos="4985385" algn="l"/>
              </a:tabLst>
            </a:pP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The 1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175" dirty="0">
                <a:solidFill>
                  <a:srgbClr val="FFFFFF"/>
                </a:solidFill>
                <a:latin typeface="Trebuchet MS"/>
                <a:cs typeface="Trebuchet MS"/>
              </a:rPr>
              <a:t>’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4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com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lement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given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 b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y	</a:t>
            </a:r>
            <a:r>
              <a:rPr sz="2800" spc="-480" dirty="0">
                <a:solidFill>
                  <a:srgbClr val="FFFFFF"/>
                </a:solidFill>
                <a:latin typeface="SimSun"/>
                <a:cs typeface="SimSun"/>
              </a:rPr>
              <a:t>10</a:t>
            </a:r>
            <a:r>
              <a:rPr sz="2775" spc="-322" baseline="25525" dirty="0">
                <a:solidFill>
                  <a:srgbClr val="FFFFFF"/>
                </a:solidFill>
                <a:latin typeface="SimSun"/>
                <a:cs typeface="SimSun"/>
              </a:rPr>
              <a:t>n</a:t>
            </a:r>
            <a:r>
              <a:rPr sz="2775" spc="-547" baseline="25525" dirty="0">
                <a:solidFill>
                  <a:srgbClr val="FFFFFF"/>
                </a:solidFill>
                <a:latin typeface="SimSun"/>
                <a:cs typeface="SimSun"/>
              </a:rPr>
              <a:t> </a:t>
            </a:r>
            <a:r>
              <a:rPr sz="2800" spc="225" dirty="0">
                <a:solidFill>
                  <a:srgbClr val="FFFFFF"/>
                </a:solidFill>
                <a:latin typeface="Trebuchet MS"/>
                <a:cs typeface="Trebuchet MS"/>
              </a:rPr>
              <a:t>–</a:t>
            </a:r>
            <a:r>
              <a:rPr sz="2800" spc="95" dirty="0">
                <a:solidFill>
                  <a:srgbClr val="FFFFFF"/>
                </a:solidFill>
                <a:latin typeface="SimSun"/>
                <a:cs typeface="SimSun"/>
              </a:rPr>
              <a:t>N</a:t>
            </a:r>
            <a:endParaRPr sz="2800">
              <a:latin typeface="SimSun"/>
              <a:cs typeface="SimSun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150">
              <a:latin typeface="SimSun"/>
              <a:cs typeface="SimSun"/>
            </a:endParaRPr>
          </a:p>
          <a:p>
            <a:pPr marL="334010">
              <a:lnSpc>
                <a:spcPct val="100000"/>
              </a:lnSpc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Example:</a:t>
            </a:r>
            <a:endParaRPr sz="2800">
              <a:latin typeface="Times New Roman"/>
              <a:cs typeface="Times New Roman"/>
            </a:endParaRPr>
          </a:p>
          <a:p>
            <a:pPr marL="334010" marR="17780">
              <a:lnSpc>
                <a:spcPct val="100000"/>
              </a:lnSpc>
              <a:spcBef>
                <a:spcPts val="1680"/>
              </a:spcBef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40" dirty="0">
                <a:solidFill>
                  <a:srgbClr val="FFFFFF"/>
                </a:solidFill>
                <a:latin typeface="Times New Roman"/>
                <a:cs typeface="Times New Roman"/>
              </a:rPr>
              <a:t>10’s</a:t>
            </a:r>
            <a:r>
              <a:rPr sz="28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546700</a:t>
            </a:r>
            <a:r>
              <a:rPr sz="280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28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1000000-546700= </a:t>
            </a:r>
            <a:r>
              <a:rPr sz="2800" spc="-6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453300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541"/>
    </mc:Choice>
    <mc:Fallback>
      <p:transition spd="slow" advTm="165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73252" y="1869038"/>
            <a:ext cx="7159625" cy="2494280"/>
          </a:xfrm>
          <a:prstGeom prst="rect">
            <a:avLst/>
          </a:prstGeom>
        </p:spPr>
        <p:txBody>
          <a:bodyPr vert="horz" wrap="square" lIns="0" tIns="286385" rIns="0" bIns="0" rtlCol="0">
            <a:spAutoFit/>
          </a:bodyPr>
          <a:lstStyle/>
          <a:p>
            <a:pPr marL="45085">
              <a:lnSpc>
                <a:spcPct val="100000"/>
              </a:lnSpc>
              <a:spcBef>
                <a:spcPts val="2255"/>
              </a:spcBef>
            </a:pPr>
            <a:r>
              <a:rPr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sz="3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FFFFFF"/>
                </a:solidFill>
                <a:latin typeface="Times New Roman"/>
                <a:cs typeface="Times New Roman"/>
              </a:rPr>
              <a:t>binary</a:t>
            </a:r>
            <a:r>
              <a:rPr sz="3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numbers,</a:t>
            </a:r>
            <a:r>
              <a:rPr sz="36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600" i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i="1" dirty="0">
                <a:solidFill>
                  <a:srgbClr val="FFFFFF"/>
                </a:solidFill>
                <a:latin typeface="Times New Roman"/>
                <a:cs typeface="Times New Roman"/>
              </a:rPr>
              <a:t>=</a:t>
            </a:r>
            <a:r>
              <a:rPr sz="3600" i="1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FFFFFF"/>
                </a:solidFill>
                <a:latin typeface="Times New Roman"/>
                <a:cs typeface="Times New Roman"/>
              </a:rPr>
              <a:t>2,</a:t>
            </a:r>
            <a:endParaRPr sz="3600">
              <a:latin typeface="Times New Roman"/>
              <a:cs typeface="Times New Roman"/>
            </a:endParaRPr>
          </a:p>
          <a:p>
            <a:pPr marL="38100" marR="30480" indent="7620">
              <a:lnSpc>
                <a:spcPct val="150000"/>
              </a:lnSpc>
            </a:pPr>
            <a:r>
              <a:rPr sz="3600" spc="-30" dirty="0">
                <a:solidFill>
                  <a:srgbClr val="FFFFFF"/>
                </a:solidFill>
                <a:latin typeface="Times New Roman"/>
                <a:cs typeface="Times New Roman"/>
              </a:rPr>
              <a:t>r’s</a:t>
            </a:r>
            <a:r>
              <a:rPr sz="36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</a:t>
            </a:r>
            <a:r>
              <a:rPr sz="3600" spc="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36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spc="-70" dirty="0">
                <a:solidFill>
                  <a:srgbClr val="FFFFFF"/>
                </a:solidFill>
                <a:latin typeface="Times New Roman"/>
                <a:cs typeface="Times New Roman"/>
              </a:rPr>
              <a:t>2’s</a:t>
            </a:r>
            <a:r>
              <a:rPr sz="3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complement. </a:t>
            </a:r>
            <a:r>
              <a:rPr sz="3600" spc="-8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36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spc="-70" dirty="0">
                <a:solidFill>
                  <a:srgbClr val="FFFFFF"/>
                </a:solidFill>
                <a:latin typeface="Times New Roman"/>
                <a:cs typeface="Times New Roman"/>
              </a:rPr>
              <a:t>2’s</a:t>
            </a:r>
            <a:r>
              <a:rPr sz="3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</a:t>
            </a:r>
            <a:r>
              <a:rPr sz="3600" spc="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36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i="1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600" i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3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r>
              <a:rPr sz="3600" baseline="25462" dirty="0">
                <a:solidFill>
                  <a:srgbClr val="FFFFFF"/>
                </a:solidFill>
                <a:latin typeface="Times New Roman"/>
                <a:cs typeface="Times New Roman"/>
              </a:rPr>
              <a:t>n </a:t>
            </a:r>
            <a:r>
              <a:rPr sz="3600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i="1" dirty="0">
                <a:solidFill>
                  <a:srgbClr val="FFFFFF"/>
                </a:solidFill>
                <a:latin typeface="Times New Roman"/>
                <a:cs typeface="Times New Roman"/>
              </a:rPr>
              <a:t>N.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37996" y="378967"/>
            <a:ext cx="435673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114" dirty="0">
                <a:solidFill>
                  <a:srgbClr val="FFFFFF"/>
                </a:solidFill>
                <a:latin typeface="Trebuchet MS"/>
                <a:cs typeface="Trebuchet MS"/>
              </a:rPr>
              <a:t>2’s</a:t>
            </a:r>
            <a:r>
              <a:rPr sz="48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endParaRPr sz="4800">
              <a:latin typeface="Trebuchet MS"/>
              <a:cs typeface="Trebuchet MS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58"/>
    </mc:Choice>
    <mc:Fallback>
      <p:transition spd="slow" advTm="29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4760" y="586181"/>
            <a:ext cx="514731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90" dirty="0">
                <a:solidFill>
                  <a:srgbClr val="FFFFFF"/>
                </a:solidFill>
                <a:latin typeface="Trebuchet MS"/>
                <a:cs typeface="Trebuchet MS"/>
              </a:rPr>
              <a:t>2’s</a:t>
            </a:r>
            <a:r>
              <a:rPr sz="36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r>
              <a:rPr sz="360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dirty="0">
                <a:solidFill>
                  <a:srgbClr val="FFFFFF"/>
                </a:solidFill>
                <a:latin typeface="Trebuchet MS"/>
                <a:cs typeface="Trebuchet MS"/>
              </a:rPr>
              <a:t>Example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81455" y="2127249"/>
            <a:ext cx="3308985" cy="878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2’s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 of </a:t>
            </a:r>
            <a:r>
              <a:rPr sz="2800" spc="-6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FFFFFF"/>
                </a:solidFill>
                <a:latin typeface="Times New Roman"/>
                <a:cs typeface="Times New Roman"/>
              </a:rPr>
              <a:t>1011001</a:t>
            </a:r>
            <a:r>
              <a:rPr sz="280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28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FFFFFF"/>
                </a:solidFill>
                <a:latin typeface="Times New Roman"/>
                <a:cs typeface="Times New Roman"/>
              </a:rPr>
              <a:t>0100111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25905" y="4249292"/>
            <a:ext cx="3308985" cy="878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2’s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 of </a:t>
            </a:r>
            <a:r>
              <a:rPr sz="2800" spc="-6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0" dirty="0">
                <a:solidFill>
                  <a:srgbClr val="FFFFFF"/>
                </a:solidFill>
                <a:latin typeface="Times New Roman"/>
                <a:cs typeface="Times New Roman"/>
              </a:rPr>
              <a:t>0001111</a:t>
            </a:r>
            <a:r>
              <a:rPr sz="28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28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FFFFFF"/>
                </a:solidFill>
                <a:latin typeface="Times New Roman"/>
                <a:cs typeface="Times New Roman"/>
              </a:rPr>
              <a:t>1110001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870828" y="2299843"/>
            <a:ext cx="2120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1" i="1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868161" y="3048761"/>
            <a:ext cx="3886200" cy="0"/>
          </a:xfrm>
          <a:custGeom>
            <a:avLst/>
            <a:gdLst/>
            <a:ahLst/>
            <a:cxnLst/>
            <a:rect l="l" t="t" r="r" b="b"/>
            <a:pathLst>
              <a:path w="3886200">
                <a:moveTo>
                  <a:pt x="0" y="0"/>
                </a:moveTo>
                <a:lnTo>
                  <a:pt x="3886199" y="0"/>
                </a:lnTo>
              </a:path>
            </a:pathLst>
          </a:custGeom>
          <a:ln w="28956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718175" y="4281296"/>
            <a:ext cx="21209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i="1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endParaRPr sz="4400">
              <a:latin typeface="Times New Roman"/>
              <a:cs typeface="Times New Roman"/>
            </a:endParaRPr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6167628" y="2586227"/>
          <a:ext cx="3200400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14224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6167628" y="3195827"/>
          <a:ext cx="3200400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6167628" y="4567428"/>
          <a:ext cx="3200400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sp>
        <p:nvSpPr>
          <p:cNvPr id="11" name="object 11"/>
          <p:cNvSpPr/>
          <p:nvPr/>
        </p:nvSpPr>
        <p:spPr>
          <a:xfrm>
            <a:off x="6020561" y="5029961"/>
            <a:ext cx="3733800" cy="0"/>
          </a:xfrm>
          <a:custGeom>
            <a:avLst/>
            <a:gdLst/>
            <a:ahLst/>
            <a:cxnLst/>
            <a:rect l="l" t="t" r="r" b="b"/>
            <a:pathLst>
              <a:path w="3733800">
                <a:moveTo>
                  <a:pt x="0" y="0"/>
                </a:moveTo>
                <a:lnTo>
                  <a:pt x="3733799" y="0"/>
                </a:lnTo>
              </a:path>
            </a:pathLst>
          </a:custGeom>
          <a:ln w="28956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6167628" y="5177028"/>
          <a:ext cx="3200400" cy="345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7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1422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5710428" y="2052827"/>
          <a:ext cx="3658234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64185"/>
                <a:gridCol w="443864"/>
                <a:gridCol w="464185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906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9060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3937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object 14"/>
          <p:cNvGraphicFramePr>
            <a:graphicFrameLocks noGrp="1"/>
          </p:cNvGraphicFramePr>
          <p:nvPr/>
        </p:nvGraphicFramePr>
        <p:xfrm>
          <a:off x="5710428" y="4110228"/>
          <a:ext cx="3657600" cy="345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45948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4000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2C3B43"/>
                    </a:solidFill>
                  </a:tcPr>
                </a:tc>
              </a:tr>
            </a:tbl>
          </a:graphicData>
        </a:graphic>
      </p:graphicFrame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549"/>
    </mc:Choice>
    <mc:Fallback>
      <p:transition spd="slow" advTm="475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6310" y="626109"/>
            <a:ext cx="83845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>
                <a:solidFill>
                  <a:srgbClr val="FFFFFF"/>
                </a:solidFill>
                <a:latin typeface="Trebuchet MS"/>
                <a:cs typeface="Trebuchet MS"/>
              </a:rPr>
              <a:t>Fast</a:t>
            </a:r>
            <a:r>
              <a:rPr sz="4400" spc="-5" dirty="0">
                <a:solidFill>
                  <a:srgbClr val="FFFFFF"/>
                </a:solidFill>
                <a:latin typeface="Trebuchet MS"/>
                <a:cs typeface="Trebuchet MS"/>
              </a:rPr>
              <a:t> Methods</a:t>
            </a:r>
            <a:r>
              <a:rPr sz="440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0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44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00" spc="-105" dirty="0">
                <a:solidFill>
                  <a:srgbClr val="FFFFFF"/>
                </a:solidFill>
                <a:latin typeface="Trebuchet MS"/>
                <a:cs typeface="Trebuchet MS"/>
              </a:rPr>
              <a:t>2’s</a:t>
            </a:r>
            <a:r>
              <a:rPr sz="44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endParaRPr sz="44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56310" y="1687779"/>
            <a:ext cx="8565515" cy="30143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b="1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Method</a:t>
            </a:r>
            <a:r>
              <a:rPr sz="3200" b="1" u="heavy" spc="-6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00" b="1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1:</a:t>
            </a:r>
            <a:endParaRPr sz="3200">
              <a:latin typeface="Times New Roman"/>
              <a:cs typeface="Times New Roman"/>
            </a:endParaRPr>
          </a:p>
          <a:p>
            <a:pPr marL="12700" marR="1009015">
              <a:lnSpc>
                <a:spcPct val="100000"/>
              </a:lnSpc>
              <a:spcBef>
                <a:spcPts val="5"/>
              </a:spcBef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2’s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 complement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binary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number</a:t>
            </a:r>
            <a:r>
              <a:rPr sz="2800" spc="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obtained</a:t>
            </a:r>
            <a:r>
              <a:rPr sz="28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by </a:t>
            </a:r>
            <a:r>
              <a:rPr sz="2800" spc="-6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adding</a:t>
            </a:r>
            <a:r>
              <a:rPr sz="28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1 to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28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l’s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 complement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value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Example:</a:t>
            </a:r>
            <a:endParaRPr sz="28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spcBef>
                <a:spcPts val="5"/>
              </a:spcBef>
            </a:pP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1’s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 complement</a:t>
            </a:r>
            <a:r>
              <a:rPr sz="280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FFFFFF"/>
                </a:solidFill>
                <a:latin typeface="Times New Roman"/>
                <a:cs typeface="Times New Roman"/>
              </a:rPr>
              <a:t>101100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 is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FFFFFF"/>
                </a:solidFill>
                <a:latin typeface="Times New Roman"/>
                <a:cs typeface="Times New Roman"/>
              </a:rPr>
              <a:t>010011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(invert the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0’s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 and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45" dirty="0">
                <a:solidFill>
                  <a:srgbClr val="FFFFFF"/>
                </a:solidFill>
                <a:latin typeface="Times New Roman"/>
                <a:cs typeface="Times New Roman"/>
              </a:rPr>
              <a:t>1’s) </a:t>
            </a:r>
            <a:r>
              <a:rPr sz="2800" spc="-6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5" dirty="0">
                <a:solidFill>
                  <a:srgbClr val="FFFFFF"/>
                </a:solidFill>
                <a:latin typeface="Times New Roman"/>
                <a:cs typeface="Times New Roman"/>
              </a:rPr>
              <a:t>2’s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8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FFFFFF"/>
                </a:solidFill>
                <a:latin typeface="Times New Roman"/>
                <a:cs typeface="Times New Roman"/>
              </a:rPr>
              <a:t>101100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FFFFFF"/>
                </a:solidFill>
                <a:latin typeface="Times New Roman"/>
                <a:cs typeface="Times New Roman"/>
              </a:rPr>
              <a:t>010011</a:t>
            </a:r>
            <a:r>
              <a:rPr sz="28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+</a:t>
            </a:r>
            <a:r>
              <a:rPr sz="28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sz="2800" spc="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Times New Roman"/>
                <a:cs typeface="Times New Roman"/>
              </a:rPr>
              <a:t>=</a:t>
            </a:r>
            <a:r>
              <a:rPr sz="2800" i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FFFF"/>
                </a:solidFill>
                <a:latin typeface="Times New Roman"/>
                <a:cs typeface="Times New Roman"/>
              </a:rPr>
              <a:t>010100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730"/>
    </mc:Choice>
    <mc:Fallback>
      <p:transition spd="slow" advTm="313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9759" y="766317"/>
            <a:ext cx="686180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FFFFFF"/>
                </a:solidFill>
                <a:latin typeface="Trebuchet MS"/>
                <a:cs typeface="Trebuchet MS"/>
              </a:rPr>
              <a:t>Fast</a:t>
            </a:r>
            <a:r>
              <a:rPr sz="360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5" dirty="0">
                <a:solidFill>
                  <a:srgbClr val="FFFFFF"/>
                </a:solidFill>
                <a:latin typeface="Trebuchet MS"/>
                <a:cs typeface="Trebuchet MS"/>
              </a:rPr>
              <a:t>Methods</a:t>
            </a:r>
            <a:r>
              <a:rPr sz="360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36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90" dirty="0">
                <a:solidFill>
                  <a:srgbClr val="FFFFFF"/>
                </a:solidFill>
                <a:latin typeface="Trebuchet MS"/>
                <a:cs typeface="Trebuchet MS"/>
              </a:rPr>
              <a:t>2’s</a:t>
            </a:r>
            <a:r>
              <a:rPr sz="36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19759" y="1882216"/>
            <a:ext cx="8606790" cy="403352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88900" algn="just">
              <a:lnSpc>
                <a:spcPct val="100000"/>
              </a:lnSpc>
              <a:spcBef>
                <a:spcPts val="105"/>
              </a:spcBef>
            </a:pPr>
            <a:r>
              <a:rPr sz="3200" b="1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Method</a:t>
            </a:r>
            <a:r>
              <a:rPr sz="3200" b="1" u="heavy" spc="-6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00" b="1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2:</a:t>
            </a:r>
            <a:endParaRPr sz="3200">
              <a:latin typeface="Times New Roman"/>
              <a:cs typeface="Times New Roman"/>
            </a:endParaRPr>
          </a:p>
          <a:p>
            <a:pPr marL="12700" marR="5080" algn="just">
              <a:lnSpc>
                <a:spcPct val="100000"/>
              </a:lnSpc>
              <a:spcBef>
                <a:spcPts val="25"/>
              </a:spcBef>
            </a:pP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2’s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can be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formed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by leaving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all least significant </a:t>
            </a:r>
            <a:r>
              <a:rPr sz="2400" spc="-95" dirty="0">
                <a:solidFill>
                  <a:srgbClr val="FFFFFF"/>
                </a:solidFill>
                <a:latin typeface="Times New Roman"/>
                <a:cs typeface="Times New Roman"/>
              </a:rPr>
              <a:t>0’s </a:t>
            </a:r>
            <a:r>
              <a:rPr sz="2400" spc="-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and the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first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1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unchanged,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and then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replacing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l’s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by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0’s</a:t>
            </a:r>
            <a:r>
              <a:rPr sz="2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and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0’s</a:t>
            </a:r>
            <a:r>
              <a:rPr sz="2400" spc="509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by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l’s </a:t>
            </a:r>
            <a:r>
              <a:rPr sz="2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sz="24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all</a:t>
            </a:r>
            <a:r>
              <a:rPr sz="24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other higher</a:t>
            </a:r>
            <a:r>
              <a:rPr sz="24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significant</a:t>
            </a:r>
            <a:r>
              <a:rPr sz="240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bits.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650"/>
              </a:spcBef>
            </a:pP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Example: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24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2’s</a:t>
            </a:r>
            <a:r>
              <a:rPr sz="24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complement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Times New Roman"/>
                <a:cs typeface="Times New Roman"/>
              </a:rPr>
              <a:t>1101100</a:t>
            </a:r>
            <a:r>
              <a:rPr sz="24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endParaRPr sz="2400">
              <a:latin typeface="Times New Roman"/>
              <a:cs typeface="Times New Roman"/>
            </a:endParaRPr>
          </a:p>
          <a:p>
            <a:pPr marL="1536700">
              <a:lnSpc>
                <a:spcPct val="100000"/>
              </a:lnSpc>
              <a:spcBef>
                <a:spcPts val="5"/>
              </a:spcBef>
            </a:pP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0010100</a:t>
            </a:r>
            <a:endParaRPr sz="2400">
              <a:latin typeface="Times New Roman"/>
              <a:cs typeface="Times New Roman"/>
            </a:endParaRPr>
          </a:p>
          <a:p>
            <a:pPr marL="12700" marR="734060">
              <a:lnSpc>
                <a:spcPct val="100000"/>
              </a:lnSpc>
            </a:pP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Leave the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two low-order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0’s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and the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first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1 unchanged, and then </a:t>
            </a:r>
            <a:r>
              <a:rPr sz="2400" spc="-5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replace</a:t>
            </a:r>
            <a:r>
              <a:rPr sz="240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1’s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by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0’s</a:t>
            </a:r>
            <a:r>
              <a:rPr sz="24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24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0’s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by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spc="-45" dirty="0">
                <a:solidFill>
                  <a:srgbClr val="FFFFFF"/>
                </a:solidFill>
                <a:latin typeface="Times New Roman"/>
                <a:cs typeface="Times New Roman"/>
              </a:rPr>
              <a:t>1’s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in the</a:t>
            </a:r>
            <a:r>
              <a:rPr sz="24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four </a:t>
            </a:r>
            <a:r>
              <a:rPr sz="2400" spc="-10" dirty="0">
                <a:solidFill>
                  <a:srgbClr val="FFFFFF"/>
                </a:solidFill>
                <a:latin typeface="Times New Roman"/>
                <a:cs typeface="Times New Roman"/>
              </a:rPr>
              <a:t>most</a:t>
            </a:r>
            <a:r>
              <a:rPr sz="2400" dirty="0">
                <a:solidFill>
                  <a:srgbClr val="FFFFFF"/>
                </a:solidFill>
                <a:latin typeface="Times New Roman"/>
                <a:cs typeface="Times New Roman"/>
              </a:rPr>
              <a:t> significant</a:t>
            </a:r>
            <a:r>
              <a:rPr sz="240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bits.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85"/>
    </mc:Choice>
    <mc:Fallback>
      <p:transition spd="slow" advTm="30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56843" y="321309"/>
            <a:ext cx="237363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>
                <a:latin typeface="Trebuchet MS"/>
                <a:cs typeface="Trebuchet MS"/>
              </a:rPr>
              <a:t>Exa</a:t>
            </a:r>
            <a:r>
              <a:rPr sz="4400" spc="10" dirty="0">
                <a:latin typeface="Trebuchet MS"/>
                <a:cs typeface="Trebuchet MS"/>
              </a:rPr>
              <a:t>m</a:t>
            </a:r>
            <a:r>
              <a:rPr sz="4400" spc="-5" dirty="0">
                <a:latin typeface="Trebuchet MS"/>
                <a:cs typeface="Trebuchet MS"/>
              </a:rPr>
              <a:t>ples</a:t>
            </a:r>
            <a:endParaRPr sz="44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31443" y="1100406"/>
            <a:ext cx="8355330" cy="5213350"/>
          </a:xfrm>
          <a:prstGeom prst="rect">
            <a:avLst/>
          </a:prstGeom>
        </p:spPr>
        <p:txBody>
          <a:bodyPr vert="horz" wrap="square" lIns="0" tIns="1784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405"/>
              </a:spcBef>
            </a:pPr>
            <a:r>
              <a:rPr sz="2450" spc="-215" dirty="0">
                <a:solidFill>
                  <a:srgbClr val="90C225"/>
                </a:solidFill>
                <a:latin typeface="Lucida Sans Unicode"/>
                <a:cs typeface="Lucida Sans Unicode"/>
              </a:rPr>
              <a:t>▶</a:t>
            </a:r>
            <a:r>
              <a:rPr sz="2450" spc="-260" dirty="0">
                <a:solidFill>
                  <a:srgbClr val="90C225"/>
                </a:solidFill>
                <a:latin typeface="Lucida Sans Unicode"/>
                <a:cs typeface="Lucida Sans Unicode"/>
              </a:rPr>
              <a:t> </a:t>
            </a:r>
            <a:r>
              <a:rPr sz="3100" spc="-5" dirty="0">
                <a:solidFill>
                  <a:srgbClr val="FFFFFF"/>
                </a:solidFill>
                <a:latin typeface="Trebuchet MS"/>
                <a:cs typeface="Trebuchet MS"/>
              </a:rPr>
              <a:t>Find</a:t>
            </a:r>
            <a:r>
              <a:rPr sz="310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100" spc="-1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100" spc="-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1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FFFFFF"/>
                </a:solidFill>
                <a:latin typeface="Trebuchet MS"/>
                <a:cs typeface="Trebuchet MS"/>
              </a:rPr>
              <a:t>th</a:t>
            </a:r>
            <a:r>
              <a:rPr sz="3100" spc="-5" dirty="0">
                <a:solidFill>
                  <a:srgbClr val="FFFFFF"/>
                </a:solidFill>
                <a:latin typeface="Trebuchet MS"/>
                <a:cs typeface="Trebuchet MS"/>
              </a:rPr>
              <a:t>e </a:t>
            </a:r>
            <a:r>
              <a:rPr sz="3100" spc="-10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r>
              <a:rPr sz="3100" spc="-215" dirty="0">
                <a:solidFill>
                  <a:srgbClr val="FFFFFF"/>
                </a:solidFill>
                <a:latin typeface="Trebuchet MS"/>
                <a:cs typeface="Trebuchet MS"/>
              </a:rPr>
              <a:t>’</a:t>
            </a:r>
            <a:r>
              <a:rPr sz="3100" spc="-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1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FFFFFF"/>
                </a:solidFill>
                <a:latin typeface="Trebuchet MS"/>
                <a:cs typeface="Trebuchet MS"/>
              </a:rPr>
              <a:t>complemen</a:t>
            </a:r>
            <a:r>
              <a:rPr sz="3100" spc="-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10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3100" spc="-10" dirty="0">
                <a:solidFill>
                  <a:srgbClr val="FFFFFF"/>
                </a:solidFill>
                <a:latin typeface="Trebuchet MS"/>
                <a:cs typeface="Trebuchet MS"/>
              </a:rPr>
              <a:t>(01100</a:t>
            </a:r>
            <a:r>
              <a:rPr sz="3100" spc="-15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3100" spc="-10" dirty="0">
                <a:solidFill>
                  <a:srgbClr val="FFFFFF"/>
                </a:solidFill>
                <a:latin typeface="Trebuchet MS"/>
                <a:cs typeface="Trebuchet MS"/>
              </a:rPr>
              <a:t>01</a:t>
            </a:r>
            <a:r>
              <a:rPr sz="3100" spc="15" dirty="0">
                <a:solidFill>
                  <a:srgbClr val="FFFFFF"/>
                </a:solidFill>
                <a:latin typeface="Trebuchet MS"/>
                <a:cs typeface="Trebuchet MS"/>
              </a:rPr>
              <a:t>)</a:t>
            </a:r>
            <a:r>
              <a:rPr sz="3075" spc="7" baseline="-20325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endParaRPr sz="3075" baseline="-20325">
              <a:latin typeface="Trebuchet MS"/>
              <a:cs typeface="Trebuchet MS"/>
            </a:endParaRPr>
          </a:p>
          <a:p>
            <a:pPr marL="381000" marR="213360" indent="-343535">
              <a:lnSpc>
                <a:spcPct val="100000"/>
              </a:lnSpc>
              <a:spcBef>
                <a:spcPts val="1015"/>
              </a:spcBef>
              <a:tabLst>
                <a:tab pos="381000" algn="l"/>
                <a:tab pos="1889760" algn="l"/>
              </a:tabLst>
            </a:pPr>
            <a:r>
              <a:rPr sz="1900" spc="-170" dirty="0">
                <a:solidFill>
                  <a:srgbClr val="90C225"/>
                </a:solidFill>
                <a:latin typeface="Lucida Sans Unicode"/>
                <a:cs typeface="Lucida Sans Unicode"/>
              </a:rPr>
              <a:t>▶	</a:t>
            </a:r>
            <a:r>
              <a:rPr sz="2400" b="1" spc="-5" dirty="0">
                <a:solidFill>
                  <a:srgbClr val="FFFFFF"/>
                </a:solidFill>
                <a:latin typeface="Trebuchet MS"/>
                <a:cs typeface="Trebuchet MS"/>
              </a:rPr>
              <a:t>Method </a:t>
            </a:r>
            <a:r>
              <a:rPr sz="2400" b="1" dirty="0">
                <a:solidFill>
                  <a:srgbClr val="FFFFFF"/>
                </a:solidFill>
                <a:latin typeface="Trebuchet MS"/>
                <a:cs typeface="Trebuchet MS"/>
              </a:rPr>
              <a:t>1	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–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Simply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each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bit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then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add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 </a:t>
            </a:r>
            <a:r>
              <a:rPr sz="2400" spc="-7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result.</a:t>
            </a:r>
            <a:endParaRPr sz="2400">
              <a:latin typeface="Trebuchet MS"/>
              <a:cs typeface="Trebuchet MS"/>
            </a:endParaRPr>
          </a:p>
          <a:p>
            <a:pPr marL="586740">
              <a:lnSpc>
                <a:spcPct val="100000"/>
              </a:lnSpc>
              <a:spcBef>
                <a:spcPts val="1010"/>
              </a:spcBef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(01100101)</a:t>
            </a:r>
            <a:r>
              <a:rPr sz="2400" spc="-7" baseline="-20833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endParaRPr sz="2400" baseline="-20833">
              <a:latin typeface="Trebuchet MS"/>
              <a:cs typeface="Trebuchet MS"/>
            </a:endParaRPr>
          </a:p>
          <a:p>
            <a:pPr marL="495300">
              <a:lnSpc>
                <a:spcPct val="100000"/>
              </a:lnSpc>
              <a:spcBef>
                <a:spcPts val="994"/>
              </a:spcBef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[N]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=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60" dirty="0">
                <a:solidFill>
                  <a:srgbClr val="FFFFFF"/>
                </a:solidFill>
                <a:latin typeface="Trebuchet MS"/>
                <a:cs typeface="Trebuchet MS"/>
              </a:rPr>
              <a:t>2’s</a:t>
            </a:r>
            <a:r>
              <a:rPr sz="24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=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60" dirty="0">
                <a:solidFill>
                  <a:srgbClr val="FFFFFF"/>
                </a:solidFill>
                <a:latin typeface="Trebuchet MS"/>
                <a:cs typeface="Trebuchet MS"/>
              </a:rPr>
              <a:t>1’s</a:t>
            </a:r>
            <a:r>
              <a:rPr sz="24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(10011010)</a:t>
            </a:r>
            <a:r>
              <a:rPr sz="2400" spc="-7" baseline="-20833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r>
              <a:rPr sz="2400" spc="427" baseline="-20833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+1</a:t>
            </a:r>
            <a:endParaRPr sz="2400">
              <a:latin typeface="Trebuchet MS"/>
              <a:cs typeface="Trebuchet MS"/>
            </a:endParaRPr>
          </a:p>
          <a:p>
            <a:pPr marL="495300">
              <a:lnSpc>
                <a:spcPct val="100000"/>
              </a:lnSpc>
              <a:spcBef>
                <a:spcPts val="994"/>
              </a:spcBef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=(10011011)</a:t>
            </a:r>
            <a:r>
              <a:rPr sz="2400" spc="-7" baseline="-20833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endParaRPr sz="2400" baseline="-20833">
              <a:latin typeface="Trebuchet MS"/>
              <a:cs typeface="Trebuchet MS"/>
            </a:endParaRPr>
          </a:p>
          <a:p>
            <a:pPr marL="381000" marR="30480" indent="-343535">
              <a:lnSpc>
                <a:spcPct val="100000"/>
              </a:lnSpc>
              <a:spcBef>
                <a:spcPts val="1010"/>
              </a:spcBef>
              <a:tabLst>
                <a:tab pos="381000" algn="l"/>
              </a:tabLst>
            </a:pPr>
            <a:r>
              <a:rPr sz="1900" spc="-170" dirty="0">
                <a:solidFill>
                  <a:srgbClr val="90C225"/>
                </a:solidFill>
                <a:latin typeface="Lucida Sans Unicode"/>
                <a:cs typeface="Lucida Sans Unicode"/>
              </a:rPr>
              <a:t>▶	</a:t>
            </a:r>
            <a:r>
              <a:rPr sz="2400" b="1" spc="-5" dirty="0">
                <a:solidFill>
                  <a:srgbClr val="FFFFFF"/>
                </a:solidFill>
                <a:latin typeface="Trebuchet MS"/>
                <a:cs typeface="Trebuchet MS"/>
              </a:rPr>
              <a:t>Method</a:t>
            </a:r>
            <a:r>
              <a:rPr sz="2400" b="1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b="1" dirty="0">
                <a:solidFill>
                  <a:srgbClr val="FFFFFF"/>
                </a:solidFill>
                <a:latin typeface="Trebuchet MS"/>
                <a:cs typeface="Trebuchet MS"/>
              </a:rPr>
              <a:t>2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–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Starting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least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 significant</a:t>
            </a:r>
            <a:r>
              <a:rPr sz="24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bit,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copy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all </a:t>
            </a:r>
            <a:r>
              <a:rPr sz="2400" spc="-7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bits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up to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including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4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first 1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bit and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then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complement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remaining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bits.</a:t>
            </a:r>
            <a:endParaRPr sz="2400">
              <a:latin typeface="Trebuchet MS"/>
              <a:cs typeface="Trebuchet MS"/>
            </a:endParaRPr>
          </a:p>
          <a:p>
            <a:pPr marL="781685">
              <a:lnSpc>
                <a:spcPct val="100000"/>
              </a:lnSpc>
              <a:spcBef>
                <a:spcPts val="1000"/>
              </a:spcBef>
              <a:tabLst>
                <a:tab pos="1409700" algn="l"/>
              </a:tabLst>
            </a:pP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N	=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endParaRPr sz="2400">
              <a:latin typeface="Trebuchet MS"/>
              <a:cs typeface="Trebuchet MS"/>
            </a:endParaRPr>
          </a:p>
          <a:p>
            <a:pPr marL="770890">
              <a:lnSpc>
                <a:spcPct val="100000"/>
              </a:lnSpc>
              <a:spcBef>
                <a:spcPts val="994"/>
              </a:spcBef>
              <a:tabLst>
                <a:tab pos="1409700" algn="l"/>
              </a:tabLst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[N]	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=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endParaRPr sz="2400">
              <a:latin typeface="Trebuchet MS"/>
              <a:cs typeface="Trebuchet MS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69"/>
    </mc:Choice>
    <mc:Fallback>
      <p:transition spd="slow" advTm="43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</TotalTime>
  <Words>509</Words>
  <Application>Microsoft Office PowerPoint</Application>
  <PresentationFormat>Widescreen</PresentationFormat>
  <Paragraphs>157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SimSun</vt:lpstr>
      <vt:lpstr>Arial MT</vt:lpstr>
      <vt:lpstr>Calibri</vt:lpstr>
      <vt:lpstr>Gabriola</vt:lpstr>
      <vt:lpstr>Lucida Sans Unicode</vt:lpstr>
      <vt:lpstr>Tahoma</vt:lpstr>
      <vt:lpstr>Times New Roman</vt:lpstr>
      <vt:lpstr>Trebuchet MS</vt:lpstr>
      <vt:lpstr>Wingdings</vt:lpstr>
      <vt:lpstr>Office Theme</vt:lpstr>
      <vt:lpstr>Complements of numbers</vt:lpstr>
      <vt:lpstr>Subtraction using addition</vt:lpstr>
      <vt:lpstr>r’s Complement</vt:lpstr>
      <vt:lpstr>10’s complement</vt:lpstr>
      <vt:lpstr>2’s complement</vt:lpstr>
      <vt:lpstr>2’s complement Example</vt:lpstr>
      <vt:lpstr>Fast Methods for 2’s Complement</vt:lpstr>
      <vt:lpstr>Fast Methods for 2’s Complement</vt:lpstr>
      <vt:lpstr>Examples</vt:lpstr>
      <vt:lpstr>(r-1)’s Complement</vt:lpstr>
      <vt:lpstr>9’s complement</vt:lpstr>
      <vt:lpstr>1’s complement</vt:lpstr>
      <vt:lpstr>1’s complement</vt:lpstr>
      <vt:lpstr>Subtraction using Complements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Complements of numbers</dc:title>
  <cp:lastModifiedBy>Microsoft account</cp:lastModifiedBy>
  <cp:revision>3</cp:revision>
  <dcterms:created xsi:type="dcterms:W3CDTF">2021-06-01T19:48:19Z</dcterms:created>
  <dcterms:modified xsi:type="dcterms:W3CDTF">2021-06-01T20:51:48Z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2016-12-20T00:00:00Z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2021-06-01T00:00:00Z</vt:filetime>
  </property>
</Properties>
</file>